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69"/>
  </p:notesMasterIdLst>
  <p:handoutMasterIdLst>
    <p:handoutMasterId r:id="rId170"/>
  </p:handoutMasterIdLst>
  <p:sldIdLst>
    <p:sldId id="394" r:id="rId3"/>
    <p:sldId id="395" r:id="rId4"/>
    <p:sldId id="770" r:id="rId5"/>
    <p:sldId id="649" r:id="rId6"/>
    <p:sldId id="621" r:id="rId7"/>
    <p:sldId id="693" r:id="rId8"/>
    <p:sldId id="590" r:id="rId9"/>
    <p:sldId id="592" r:id="rId10"/>
    <p:sldId id="593" r:id="rId11"/>
    <p:sldId id="594" r:id="rId12"/>
    <p:sldId id="597" r:id="rId13"/>
    <p:sldId id="599" r:id="rId14"/>
    <p:sldId id="600" r:id="rId15"/>
    <p:sldId id="613" r:id="rId16"/>
    <p:sldId id="614" r:id="rId17"/>
    <p:sldId id="615" r:id="rId18"/>
    <p:sldId id="616" r:id="rId19"/>
    <p:sldId id="617" r:id="rId20"/>
    <p:sldId id="618" r:id="rId21"/>
    <p:sldId id="651" r:id="rId22"/>
    <p:sldId id="541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52" r:id="rId34"/>
    <p:sldId id="619" r:id="rId35"/>
    <p:sldId id="620" r:id="rId36"/>
    <p:sldId id="622" r:id="rId37"/>
    <p:sldId id="623" r:id="rId38"/>
    <p:sldId id="624" r:id="rId39"/>
    <p:sldId id="694" r:id="rId40"/>
    <p:sldId id="653" r:id="rId41"/>
    <p:sldId id="695" r:id="rId42"/>
    <p:sldId id="715" r:id="rId43"/>
    <p:sldId id="717" r:id="rId44"/>
    <p:sldId id="696" r:id="rId45"/>
    <p:sldId id="703" r:id="rId46"/>
    <p:sldId id="704" r:id="rId47"/>
    <p:sldId id="706" r:id="rId48"/>
    <p:sldId id="716" r:id="rId49"/>
    <p:sldId id="707" r:id="rId50"/>
    <p:sldId id="708" r:id="rId51"/>
    <p:sldId id="709" r:id="rId52"/>
    <p:sldId id="710" r:id="rId53"/>
    <p:sldId id="711" r:id="rId54"/>
    <p:sldId id="712" r:id="rId55"/>
    <p:sldId id="714" r:id="rId56"/>
    <p:sldId id="718" r:id="rId57"/>
    <p:sldId id="719" r:id="rId58"/>
    <p:sldId id="654" r:id="rId59"/>
    <p:sldId id="655" r:id="rId60"/>
    <p:sldId id="656" r:id="rId61"/>
    <p:sldId id="657" r:id="rId62"/>
    <p:sldId id="658" r:id="rId63"/>
    <p:sldId id="659" r:id="rId64"/>
    <p:sldId id="660" r:id="rId65"/>
    <p:sldId id="661" r:id="rId66"/>
    <p:sldId id="662" r:id="rId67"/>
    <p:sldId id="663" r:id="rId68"/>
    <p:sldId id="664" r:id="rId69"/>
    <p:sldId id="665" r:id="rId70"/>
    <p:sldId id="666" r:id="rId71"/>
    <p:sldId id="667" r:id="rId72"/>
    <p:sldId id="668" r:id="rId73"/>
    <p:sldId id="669" r:id="rId74"/>
    <p:sldId id="670" r:id="rId75"/>
    <p:sldId id="671" r:id="rId76"/>
    <p:sldId id="672" r:id="rId77"/>
    <p:sldId id="673" r:id="rId78"/>
    <p:sldId id="674" r:id="rId79"/>
    <p:sldId id="675" r:id="rId80"/>
    <p:sldId id="676" r:id="rId81"/>
    <p:sldId id="677" r:id="rId82"/>
    <p:sldId id="678" r:id="rId83"/>
    <p:sldId id="679" r:id="rId84"/>
    <p:sldId id="680" r:id="rId85"/>
    <p:sldId id="720" r:id="rId86"/>
    <p:sldId id="681" r:id="rId87"/>
    <p:sldId id="682" r:id="rId88"/>
    <p:sldId id="683" r:id="rId89"/>
    <p:sldId id="684" r:id="rId90"/>
    <p:sldId id="685" r:id="rId91"/>
    <p:sldId id="686" r:id="rId92"/>
    <p:sldId id="687" r:id="rId93"/>
    <p:sldId id="688" r:id="rId94"/>
    <p:sldId id="689" r:id="rId95"/>
    <p:sldId id="690" r:id="rId96"/>
    <p:sldId id="691" r:id="rId97"/>
    <p:sldId id="692" r:id="rId98"/>
    <p:sldId id="721" r:id="rId99"/>
    <p:sldId id="722" r:id="rId100"/>
    <p:sldId id="723" r:id="rId101"/>
    <p:sldId id="760" r:id="rId102"/>
    <p:sldId id="761" r:id="rId103"/>
    <p:sldId id="764" r:id="rId104"/>
    <p:sldId id="762" r:id="rId105"/>
    <p:sldId id="765" r:id="rId106"/>
    <p:sldId id="766" r:id="rId107"/>
    <p:sldId id="767" r:id="rId108"/>
    <p:sldId id="768" r:id="rId109"/>
    <p:sldId id="724" r:id="rId110"/>
    <p:sldId id="725" r:id="rId111"/>
    <p:sldId id="726" r:id="rId112"/>
    <p:sldId id="727" r:id="rId113"/>
    <p:sldId id="728" r:id="rId114"/>
    <p:sldId id="729" r:id="rId115"/>
    <p:sldId id="730" r:id="rId116"/>
    <p:sldId id="731" r:id="rId117"/>
    <p:sldId id="732" r:id="rId118"/>
    <p:sldId id="733" r:id="rId119"/>
    <p:sldId id="734" r:id="rId120"/>
    <p:sldId id="735" r:id="rId121"/>
    <p:sldId id="736" r:id="rId122"/>
    <p:sldId id="737" r:id="rId123"/>
    <p:sldId id="738" r:id="rId124"/>
    <p:sldId id="739" r:id="rId125"/>
    <p:sldId id="740" r:id="rId126"/>
    <p:sldId id="741" r:id="rId127"/>
    <p:sldId id="742" r:id="rId128"/>
    <p:sldId id="743" r:id="rId129"/>
    <p:sldId id="744" r:id="rId130"/>
    <p:sldId id="745" r:id="rId131"/>
    <p:sldId id="746" r:id="rId132"/>
    <p:sldId id="747" r:id="rId133"/>
    <p:sldId id="748" r:id="rId134"/>
    <p:sldId id="749" r:id="rId135"/>
    <p:sldId id="750" r:id="rId136"/>
    <p:sldId id="751" r:id="rId137"/>
    <p:sldId id="752" r:id="rId138"/>
    <p:sldId id="753" r:id="rId139"/>
    <p:sldId id="754" r:id="rId140"/>
    <p:sldId id="755" r:id="rId141"/>
    <p:sldId id="756" r:id="rId142"/>
    <p:sldId id="757" r:id="rId143"/>
    <p:sldId id="758" r:id="rId144"/>
    <p:sldId id="759" r:id="rId145"/>
    <p:sldId id="771" r:id="rId146"/>
    <p:sldId id="626" r:id="rId147"/>
    <p:sldId id="625" r:id="rId148"/>
    <p:sldId id="635" r:id="rId149"/>
    <p:sldId id="637" r:id="rId150"/>
    <p:sldId id="636" r:id="rId151"/>
    <p:sldId id="638" r:id="rId152"/>
    <p:sldId id="640" r:id="rId153"/>
    <p:sldId id="639" r:id="rId154"/>
    <p:sldId id="643" r:id="rId155"/>
    <p:sldId id="644" r:id="rId156"/>
    <p:sldId id="645" r:id="rId157"/>
    <p:sldId id="646" r:id="rId158"/>
    <p:sldId id="647" r:id="rId159"/>
    <p:sldId id="648" r:id="rId160"/>
    <p:sldId id="775" r:id="rId161"/>
    <p:sldId id="772" r:id="rId162"/>
    <p:sldId id="773" r:id="rId163"/>
    <p:sldId id="774" r:id="rId164"/>
    <p:sldId id="508" r:id="rId165"/>
    <p:sldId id="579" r:id="rId166"/>
    <p:sldId id="580" r:id="rId167"/>
    <p:sldId id="581" r:id="rId1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3D9B091-7852-409F-8C02-EB5CE6D771D0}">
          <p14:sldIdLst>
            <p14:sldId id="394"/>
            <p14:sldId id="395"/>
            <p14:sldId id="770"/>
          </p14:sldIdLst>
        </p14:section>
        <p14:section name="Dynamic Programming" id="{D4621D40-92C1-4FC9-B1D8-C50B38731FD8}">
          <p14:sldIdLst>
            <p14:sldId id="649"/>
          </p14:sldIdLst>
        </p14:section>
        <p14:section name="Fibonacci" id="{53ADCB45-F65C-4A2C-9DFF-71BB7021B8C9}">
          <p14:sldIdLst>
            <p14:sldId id="621"/>
            <p14:sldId id="693"/>
            <p14:sldId id="590"/>
            <p14:sldId id="592"/>
            <p14:sldId id="593"/>
            <p14:sldId id="594"/>
            <p14:sldId id="597"/>
            <p14:sldId id="599"/>
            <p14:sldId id="600"/>
            <p14:sldId id="613"/>
            <p14:sldId id="614"/>
            <p14:sldId id="615"/>
            <p14:sldId id="616"/>
            <p14:sldId id="617"/>
            <p14:sldId id="618"/>
            <p14:sldId id="651"/>
            <p14:sldId id="541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52"/>
            <p14:sldId id="619"/>
            <p14:sldId id="620"/>
            <p14:sldId id="622"/>
            <p14:sldId id="623"/>
            <p14:sldId id="624"/>
            <p14:sldId id="694"/>
          </p14:sldIdLst>
        </p14:section>
        <p14:section name="LIS" id="{AE22115C-D523-4ADC-A315-AFE6532A68C3}">
          <p14:sldIdLst>
            <p14:sldId id="653"/>
            <p14:sldId id="695"/>
            <p14:sldId id="715"/>
            <p14:sldId id="717"/>
            <p14:sldId id="696"/>
            <p14:sldId id="703"/>
            <p14:sldId id="704"/>
            <p14:sldId id="706"/>
            <p14:sldId id="716"/>
            <p14:sldId id="707"/>
            <p14:sldId id="708"/>
            <p14:sldId id="709"/>
            <p14:sldId id="710"/>
            <p14:sldId id="711"/>
            <p14:sldId id="712"/>
            <p14:sldId id="714"/>
            <p14:sldId id="718"/>
            <p14:sldId id="719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72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721"/>
            <p14:sldId id="722"/>
          </p14:sldIdLst>
        </p14:section>
        <p14:section name="Move Down/Right Sum" id="{69E95478-E44E-45CA-8AF4-E5CBD269F72D}">
          <p14:sldIdLst>
            <p14:sldId id="723"/>
            <p14:sldId id="760"/>
            <p14:sldId id="761"/>
            <p14:sldId id="764"/>
            <p14:sldId id="762"/>
            <p14:sldId id="765"/>
            <p14:sldId id="766"/>
            <p14:sldId id="767"/>
            <p14:sldId id="768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Rod Cutting" id="{94586E37-931F-4F5E-8E2A-283AB0CBF536}">
          <p14:sldIdLst>
            <p14:sldId id="771"/>
            <p14:sldId id="626"/>
            <p14:sldId id="625"/>
            <p14:sldId id="635"/>
            <p14:sldId id="637"/>
            <p14:sldId id="636"/>
            <p14:sldId id="638"/>
            <p14:sldId id="640"/>
            <p14:sldId id="639"/>
            <p14:sldId id="643"/>
            <p14:sldId id="644"/>
            <p14:sldId id="645"/>
            <p14:sldId id="646"/>
            <p14:sldId id="647"/>
            <p14:sldId id="648"/>
            <p14:sldId id="775"/>
            <p14:sldId id="772"/>
            <p14:sldId id="773"/>
            <p14:sldId id="774"/>
          </p14:sldIdLst>
        </p14:section>
        <p14:section name="Summary" id="{6ED557E3-EA6A-4240-9233-91A2DCF57116}">
          <p14:sldIdLst>
            <p14:sldId id="508"/>
            <p14:sldId id="579"/>
            <p14:sldId id="580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9933"/>
    <a:srgbClr val="FFA72A"/>
    <a:srgbClr val="FFF0D9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533" autoAdjust="0"/>
  </p:normalViewPr>
  <p:slideViewPr>
    <p:cSldViewPr>
      <p:cViewPr varScale="1">
        <p:scale>
          <a:sx n="86" d="100"/>
          <a:sy n="86" d="100"/>
        </p:scale>
        <p:origin x="69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microsoft.com/office/2015/10/relationships/revisionInfo" Target="revisionInfo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9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9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5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4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2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8DAC7-E9CA-4FE0-974A-2EB88A093CD9}" type="datetime1">
              <a:rPr lang="en-US" smtClean="0"/>
              <a:t>7/17/2017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3" y="261001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6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6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E1C9-89D8-4445-8AFE-BF16CB8807D1}" type="datetime1">
              <a:rPr lang="en-US" smtClean="0"/>
              <a:t>7/17/2017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opencourses/algorithms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144.xml"/><Relationship Id="rId3" Type="http://schemas.openxmlformats.org/officeDocument/2006/relationships/image" Target="../media/image10.png"/><Relationship Id="rId7" Type="http://schemas.openxmlformats.org/officeDocument/2006/relationships/slide" Target="slide39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0.png"/><Relationship Id="rId10" Type="http://schemas.openxmlformats.org/officeDocument/2006/relationships/slide" Target="slide99.xml"/><Relationship Id="rId4" Type="http://schemas.openxmlformats.org/officeDocument/2006/relationships/slide" Target="slide5.xml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65228"/>
            <a:ext cx="7991942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890214"/>
            <a:ext cx="7991942" cy="1579412"/>
          </a:xfrm>
        </p:spPr>
        <p:txBody>
          <a:bodyPr>
            <a:normAutofit/>
          </a:bodyPr>
          <a:lstStyle/>
          <a:p>
            <a:r>
              <a:rPr lang="en-US" dirty="0"/>
              <a:t>Solving Optimization Problems with Dynamic Programming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70707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824300" y="3891411"/>
            <a:ext cx="55496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DP</a:t>
            </a:r>
          </a:p>
        </p:txBody>
      </p:sp>
      <p:pic>
        <p:nvPicPr>
          <p:cNvPr id="13" name="Picture 12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47729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path with largest sum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top left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bottom right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Move only right/down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There won't be negative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Move D/R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160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474841"/>
              </p:ext>
            </p:extLst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52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642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783027">
            <a:off x="1224800" y="3351703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5213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1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0"/>
            <a:endCxn id="23" idx="4"/>
          </p:cNvCxnSpPr>
          <p:nvPr/>
        </p:nvCxnSpPr>
        <p:spPr bwMode="auto">
          <a:xfrm flipV="1">
            <a:off x="2105644" y="2266866"/>
            <a:ext cx="1436068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H="1" flipV="1">
            <a:off x="3541712" y="2266866"/>
            <a:ext cx="1435901" cy="47503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D0180-9094-4784-A786-8317439499F7}"/>
              </a:ext>
            </a:extLst>
          </p:cNvPr>
          <p:cNvCxnSpPr>
            <a:cxnSpLocks noChangeShapeType="1"/>
            <a:stCxn id="12" idx="0"/>
            <a:endCxn id="10" idx="4"/>
          </p:cNvCxnSpPr>
          <p:nvPr/>
        </p:nvCxnSpPr>
        <p:spPr bwMode="auto">
          <a:xfrm flipV="1">
            <a:off x="1299403" y="3276600"/>
            <a:ext cx="806241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1013F1-2138-4358-ABC9-C096D104030C}"/>
              </a:ext>
            </a:extLst>
          </p:cNvPr>
          <p:cNvCxnSpPr>
            <a:cxnSpLocks noChangeShapeType="1"/>
            <a:stCxn id="15" idx="0"/>
            <a:endCxn id="10" idx="4"/>
          </p:cNvCxnSpPr>
          <p:nvPr/>
        </p:nvCxnSpPr>
        <p:spPr bwMode="auto">
          <a:xfrm flipH="1" flipV="1">
            <a:off x="2105644" y="3276600"/>
            <a:ext cx="718034" cy="58104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B946AD-1A53-45C8-83AB-046672E987C5}"/>
              </a:ext>
            </a:extLst>
          </p:cNvPr>
          <p:cNvCxnSpPr>
            <a:cxnSpLocks noChangeShapeType="1"/>
            <a:stCxn id="18" idx="0"/>
            <a:endCxn id="12" idx="4"/>
          </p:cNvCxnSpPr>
          <p:nvPr/>
        </p:nvCxnSpPr>
        <p:spPr bwMode="auto">
          <a:xfrm flipV="1">
            <a:off x="746848" y="4392345"/>
            <a:ext cx="552555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F1D398-75E9-4334-9BC1-9EF31FBD5D57}"/>
              </a:ext>
            </a:extLst>
          </p:cNvPr>
          <p:cNvCxnSpPr>
            <a:cxnSpLocks noChangeShapeType="1"/>
            <a:stCxn id="21" idx="0"/>
            <a:endCxn id="12" idx="4"/>
          </p:cNvCxnSpPr>
          <p:nvPr/>
        </p:nvCxnSpPr>
        <p:spPr bwMode="auto">
          <a:xfrm flipH="1" flipV="1">
            <a:off x="1299403" y="4392345"/>
            <a:ext cx="552554" cy="59810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Move Down/Right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1688428"/>
            <a:ext cx="685800" cy="578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253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22" y="2741901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CD30B6-A3A7-407D-A0E8-5CC2100AC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75497" y="16002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7255AE91-E7AA-4B1B-A0FC-7403DA8D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012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0BFB2F-EF11-4423-B05C-9853B833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287" y="3857646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C4DDD-FE6B-4B5E-99A2-62C1E8FC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57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2B4FED-09B1-48DE-891F-190017C3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566" y="4990450"/>
            <a:ext cx="620781" cy="534699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F6E42-236C-4A6B-BCD8-67308D170E53}"/>
              </a:ext>
            </a:extLst>
          </p:cNvPr>
          <p:cNvSpPr txBox="1"/>
          <p:nvPr/>
        </p:nvSpPr>
        <p:spPr>
          <a:xfrm>
            <a:off x="1124027" y="57215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349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70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2828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E671FCB-E826-4C02-8B90-6AF8FC86A085}"/>
              </a:ext>
            </a:extLst>
          </p:cNvPr>
          <p:cNvSpPr/>
          <p:nvPr/>
        </p:nvSpPr>
        <p:spPr>
          <a:xfrm>
            <a:off x="5408615" y="3732459"/>
            <a:ext cx="1295400" cy="452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8130229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466012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1903412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940630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2094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6144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7930333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367733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404951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9511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428897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2866297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8903515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7018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8894806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332206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369424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2230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369424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3806824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9844042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443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flipH="1">
            <a:off x="9859279" y="2243190"/>
            <a:ext cx="457200" cy="344424"/>
          </a:xfrm>
          <a:prstGeom prst="uturnArrow">
            <a:avLst>
              <a:gd name="adj1" fmla="val 25000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B64129F-3762-4DF6-A3DA-96FCFEEBB83B}"/>
              </a:ext>
            </a:extLst>
          </p:cNvPr>
          <p:cNvSpPr/>
          <p:nvPr/>
        </p:nvSpPr>
        <p:spPr>
          <a:xfrm flipH="1">
            <a:off x="4296679" y="2057400"/>
            <a:ext cx="6326188" cy="528037"/>
          </a:xfrm>
          <a:prstGeom prst="uturnArrow">
            <a:avLst>
              <a:gd name="adj1" fmla="val 18403"/>
              <a:gd name="adj2" fmla="val 18403"/>
              <a:gd name="adj3" fmla="val 18294"/>
              <a:gd name="adj4" fmla="val 42101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10333897" y="237150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5567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2701100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132470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286000"/>
            <a:ext cx="6553203" cy="1066800"/>
          </a:xfrm>
          <a:prstGeom prst="bentConnector3">
            <a:avLst>
              <a:gd name="adj1" fmla="val 34282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286001"/>
            <a:ext cx="530628" cy="998552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0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Arrow: U-Turn 1">
            <a:extLst>
              <a:ext uri="{FF2B5EF4-FFF2-40B4-BE49-F238E27FC236}">
                <a16:creationId xmlns:a16="http://schemas.microsoft.com/office/drawing/2014/main" id="{36CF8972-0E71-4E3F-A2C1-8F341B259819}"/>
              </a:ext>
            </a:extLst>
          </p:cNvPr>
          <p:cNvSpPr/>
          <p:nvPr/>
        </p:nvSpPr>
        <p:spPr>
          <a:xfrm rot="16200000">
            <a:off x="6924642" y="3132172"/>
            <a:ext cx="396945" cy="381001"/>
          </a:xfrm>
          <a:prstGeom prst="uturnArrow">
            <a:avLst>
              <a:gd name="adj1" fmla="val 18143"/>
              <a:gd name="adj2" fmla="val 25000"/>
              <a:gd name="adj3" fmla="val 19943"/>
              <a:gd name="adj4" fmla="val 43750"/>
              <a:gd name="adj5" fmla="val 9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>
              <a:solidFill>
                <a:schemeClr val="tx1"/>
              </a:solidFill>
            </a:endParaRP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BADBE58E-7F07-43F2-A578-735FB2273F6A}"/>
              </a:ext>
            </a:extLst>
          </p:cNvPr>
          <p:cNvSpPr/>
          <p:nvPr/>
        </p:nvSpPr>
        <p:spPr>
          <a:xfrm>
            <a:off x="7046714" y="3563542"/>
            <a:ext cx="177934" cy="177934"/>
          </a:xfrm>
          <a:prstGeom prst="mathPlus">
            <a:avLst>
              <a:gd name="adj1" fmla="val 14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243760A-7693-47D1-817A-C98D213B778C}"/>
              </a:ext>
            </a:extLst>
          </p:cNvPr>
          <p:cNvCxnSpPr>
            <a:cxnSpLocks/>
          </p:cNvCxnSpPr>
          <p:nvPr/>
        </p:nvCxnSpPr>
        <p:spPr>
          <a:xfrm rot="10800000">
            <a:off x="760413" y="2057400"/>
            <a:ext cx="6553205" cy="1726472"/>
          </a:xfrm>
          <a:prstGeom prst="bentConnector3">
            <a:avLst>
              <a:gd name="adj1" fmla="val 33256"/>
            </a:avLst>
          </a:prstGeom>
          <a:ln w="412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Bent 29">
            <a:extLst>
              <a:ext uri="{FF2B5EF4-FFF2-40B4-BE49-F238E27FC236}">
                <a16:creationId xmlns:a16="http://schemas.microsoft.com/office/drawing/2014/main" id="{A7834CCF-4474-4D0A-ADC0-B96CC833C427}"/>
              </a:ext>
            </a:extLst>
          </p:cNvPr>
          <p:cNvSpPr/>
          <p:nvPr/>
        </p:nvSpPr>
        <p:spPr>
          <a:xfrm flipV="1">
            <a:off x="760412" y="2057400"/>
            <a:ext cx="530628" cy="1658225"/>
          </a:xfrm>
          <a:prstGeom prst="bentArrow">
            <a:avLst>
              <a:gd name="adj1" fmla="val 12883"/>
              <a:gd name="adj2" fmla="val 14903"/>
              <a:gd name="adj3" fmla="val 25000"/>
              <a:gd name="adj4" fmla="val 3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2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531325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2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3962400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411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72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073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47929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2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D9B1E0-75DE-4D2F-A41D-54C60AE21A4A}"/>
              </a:ext>
            </a:extLst>
          </p:cNvPr>
          <p:cNvGrpSpPr/>
          <p:nvPr/>
        </p:nvGrpSpPr>
        <p:grpSpPr>
          <a:xfrm>
            <a:off x="760412" y="5250122"/>
            <a:ext cx="6553203" cy="617278"/>
            <a:chOff x="760412" y="3531325"/>
            <a:chExt cx="6553203" cy="617278"/>
          </a:xfrm>
        </p:grpSpPr>
        <p:sp>
          <p:nvSpPr>
            <p:cNvPr id="2" name="Arrow: U-Turn 1">
              <a:extLst>
                <a:ext uri="{FF2B5EF4-FFF2-40B4-BE49-F238E27FC236}">
                  <a16:creationId xmlns:a16="http://schemas.microsoft.com/office/drawing/2014/main" id="{36CF8972-0E71-4E3F-A2C1-8F341B259819}"/>
                </a:ext>
              </a:extLst>
            </p:cNvPr>
            <p:cNvSpPr/>
            <p:nvPr/>
          </p:nvSpPr>
          <p:spPr>
            <a:xfrm rot="16200000">
              <a:off x="6924642" y="3539299"/>
              <a:ext cx="396945" cy="381001"/>
            </a:xfrm>
            <a:prstGeom prst="uturnArrow">
              <a:avLst>
                <a:gd name="adj1" fmla="val 18143"/>
                <a:gd name="adj2" fmla="val 25000"/>
                <a:gd name="adj3" fmla="val 19943"/>
                <a:gd name="adj4" fmla="val 43750"/>
                <a:gd name="adj5" fmla="val 9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BADBE58E-7F07-43F2-A578-735FB2273F6A}"/>
                </a:ext>
              </a:extLst>
            </p:cNvPr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name="adj1" fmla="val 145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A7834CCF-4474-4D0A-ADC0-B96CC833C427}"/>
                </a:ext>
              </a:extLst>
            </p:cNvPr>
            <p:cNvSpPr/>
            <p:nvPr/>
          </p:nvSpPr>
          <p:spPr>
            <a:xfrm flipV="1">
              <a:off x="760412" y="3531325"/>
              <a:ext cx="530628" cy="617276"/>
            </a:xfrm>
            <a:prstGeom prst="bentArrow">
              <a:avLst>
                <a:gd name="adj1" fmla="val 12883"/>
                <a:gd name="adj2" fmla="val 14903"/>
                <a:gd name="adj3" fmla="val 25000"/>
                <a:gd name="adj4" fmla="val 3387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78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263730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stCxn id="11" idx="3"/>
          </p:cNvCxnSpPr>
          <p:nvPr/>
        </p:nvCxnSpPr>
        <p:spPr>
          <a:xfrm>
            <a:off x="6418207" y="2326004"/>
            <a:ext cx="895408" cy="8743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709102" y="1221104"/>
            <a:ext cx="523220" cy="2209800"/>
          </a:xfrm>
          <a:prstGeom prst="bentConnector4">
            <a:avLst>
              <a:gd name="adj1" fmla="val -43691"/>
              <a:gd name="adj2" fmla="val 9959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1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27797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428805" cy="912496"/>
          </a:xfrm>
          <a:prstGeom prst="bentConnector3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6937702" y="992504"/>
            <a:ext cx="523220" cy="2667000"/>
          </a:xfrm>
          <a:prstGeom prst="bentConnector4">
            <a:avLst>
              <a:gd name="adj1" fmla="val -43691"/>
              <a:gd name="adj2" fmla="val 10015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2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2369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1886005" cy="950596"/>
          </a:xfrm>
          <a:prstGeom prst="bentConnector3">
            <a:avLst>
              <a:gd name="adj1" fmla="val 3328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  <a:endCxn id="7" idx="0"/>
          </p:cNvCxnSpPr>
          <p:nvPr/>
        </p:nvCxnSpPr>
        <p:spPr>
          <a:xfrm rot="16200000" flipH="1">
            <a:off x="7166302" y="763904"/>
            <a:ext cx="523220" cy="3124201"/>
          </a:xfrm>
          <a:prstGeom prst="bentConnector3">
            <a:avLst>
              <a:gd name="adj1" fmla="val -43691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5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36941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343205" cy="950596"/>
          </a:xfrm>
          <a:prstGeom prst="bentConnector3">
            <a:avLst>
              <a:gd name="adj1" fmla="val 26227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394903" y="535303"/>
            <a:ext cx="523220" cy="3581402"/>
          </a:xfrm>
          <a:prstGeom prst="bentConnector4">
            <a:avLst>
              <a:gd name="adj1" fmla="val -43691"/>
              <a:gd name="adj2" fmla="val 99678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8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1513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2800405" cy="950596"/>
          </a:xfrm>
          <a:prstGeom prst="bentConnector3">
            <a:avLst>
              <a:gd name="adj1" fmla="val 24103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623502" y="306704"/>
            <a:ext cx="523220" cy="4038600"/>
          </a:xfrm>
          <a:prstGeom prst="bentConnector4">
            <a:avLst>
              <a:gd name="adj1" fmla="val -43691"/>
              <a:gd name="adj2" fmla="val 100300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7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endParaRPr lang="en-US" sz="2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625FECE-A97E-4EDE-853B-15350E95E739}"/>
              </a:ext>
            </a:extLst>
          </p:cNvPr>
          <p:cNvSpPr/>
          <p:nvPr/>
        </p:nvSpPr>
        <p:spPr>
          <a:xfrm>
            <a:off x="4646612" y="3276600"/>
            <a:ext cx="55245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0AB4447D-ED7F-4A71-BECC-033B23757FA4}"/>
              </a:ext>
            </a:extLst>
          </p:cNvPr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name="adj1" fmla="val 16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C9B0C-73B7-4751-A169-641B8DA8AD06}"/>
              </a:ext>
            </a:extLst>
          </p:cNvPr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7884396-3AA8-4E98-8809-BE741909935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418207" y="2326004"/>
            <a:ext cx="3348205" cy="950596"/>
          </a:xfrm>
          <a:prstGeom prst="bentConnector3">
            <a:avLst>
              <a:gd name="adj1" fmla="val 23632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C96367-1D1F-470A-8152-03F9C1C7B77E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H="1">
            <a:off x="7890202" y="40004"/>
            <a:ext cx="523220" cy="4572000"/>
          </a:xfrm>
          <a:prstGeom prst="bentConnector4">
            <a:avLst>
              <a:gd name="adj1" fmla="val -43691"/>
              <a:gd name="adj2" fmla="val 100179"/>
            </a:avLst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the DP Matrix</a:t>
            </a:r>
            <a:endParaRPr lang="bg-B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441667-9B26-4C21-8F91-9CC523C4C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591808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/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3615" y="2587614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2EF6723C-82B7-4318-8B08-E195997EB2B7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EC4D1-A7F3-4461-975C-C71700F6B3EC}"/>
              </a:ext>
            </a:extLst>
          </p:cNvPr>
          <p:cNvSpPr txBox="1"/>
          <p:nvPr/>
        </p:nvSpPr>
        <p:spPr>
          <a:xfrm>
            <a:off x="1289599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68483-EAF8-4311-BD6A-8B713D166BCE}"/>
              </a:ext>
            </a:extLst>
          </p:cNvPr>
          <p:cNvSpPr txBox="1"/>
          <p:nvPr/>
        </p:nvSpPr>
        <p:spPr>
          <a:xfrm>
            <a:off x="4646612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2A154-67E5-4D3E-8329-1F8B998DDBC7}"/>
              </a:ext>
            </a:extLst>
          </p:cNvPr>
          <p:cNvSpPr txBox="1"/>
          <p:nvPr/>
        </p:nvSpPr>
        <p:spPr>
          <a:xfrm>
            <a:off x="10721981" y="5486400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End</a:t>
            </a:r>
            <a:endParaRPr lang="bg-BG" sz="28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DA556-B127-415C-9C93-A795D4EAB0D0}"/>
              </a:ext>
            </a:extLst>
          </p:cNvPr>
          <p:cNvSpPr txBox="1"/>
          <p:nvPr/>
        </p:nvSpPr>
        <p:spPr>
          <a:xfrm>
            <a:off x="7313615" y="2043373"/>
            <a:ext cx="88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Start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3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5501205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5002131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886774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0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685961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266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91867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441960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530424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1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8042328" y="4353744"/>
            <a:ext cx="29620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8532812" y="3854670"/>
            <a:ext cx="304799" cy="129435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1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rrow: Bent 2">
            <a:extLst>
              <a:ext uri="{FF2B5EF4-FFF2-40B4-BE49-F238E27FC236}">
                <a16:creationId xmlns:a16="http://schemas.microsoft.com/office/drawing/2014/main" id="{F03A4A4B-702F-42C1-99A3-CDB866CC937E}"/>
              </a:ext>
            </a:extLst>
          </p:cNvPr>
          <p:cNvSpPr/>
          <p:nvPr/>
        </p:nvSpPr>
        <p:spPr>
          <a:xfrm rot="16200000">
            <a:off x="7698908" y="4010324"/>
            <a:ext cx="296209" cy="1981198"/>
          </a:xfrm>
          <a:prstGeom prst="bentArrow">
            <a:avLst>
              <a:gd name="adj1" fmla="val 25000"/>
              <a:gd name="adj2" fmla="val 26724"/>
              <a:gd name="adj3" fmla="val 25000"/>
              <a:gd name="adj4" fmla="val 543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540C5412-F0A4-4434-BC98-3FFE177241FB}"/>
              </a:ext>
            </a:extLst>
          </p:cNvPr>
          <p:cNvSpPr/>
          <p:nvPr/>
        </p:nvSpPr>
        <p:spPr>
          <a:xfrm flipH="1">
            <a:off x="7847011" y="3854670"/>
            <a:ext cx="990599" cy="1294358"/>
          </a:xfrm>
          <a:prstGeom prst="bentArrow">
            <a:avLst>
              <a:gd name="adj1" fmla="val 9085"/>
              <a:gd name="adj2" fmla="val 8685"/>
              <a:gd name="adj3" fmla="val 15451"/>
              <a:gd name="adj4" fmla="val 299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5482-06C9-4D4C-896B-A7ED2B63CAD2}"/>
              </a:ext>
            </a:extLst>
          </p:cNvPr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MAX()</a:t>
            </a:r>
            <a:endParaRPr lang="bg-BG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5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0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51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67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3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62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11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2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563610">
            <a:off x="5996300" y="220461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094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8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812" y="1371600"/>
          <a:ext cx="4572001" cy="46286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3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3000" b="0" dirty="0">
                        <a:solidFill>
                          <a:schemeClr val="tx1"/>
                        </a:solidFill>
                      </a:endParaRP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585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114129" marR="114129" marT="57064" marB="57064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114129" marR="114129" marT="57064" marB="5706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91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2E67F-0591-437F-835B-E46A8ED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the Path</a:t>
            </a:r>
            <a:endParaRPr lang="bg-B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60E16A-2409-41E7-8923-305FA6AB89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93815" y="2281752"/>
          <a:ext cx="3352797" cy="335704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37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69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631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47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 marL="81963" marR="81963" marT="40982" marB="40982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81963" marR="81963" marT="40982" marB="4098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44638E7-F649-4DBD-B54E-192D0A2A4F56}"/>
              </a:ext>
            </a:extLst>
          </p:cNvPr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name="adj1" fmla="val 40805"/>
              <a:gd name="adj2" fmla="val 52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F7E333-19E6-4BBC-8027-307DCCD625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47224" y="2281752"/>
          <a:ext cx="3352797" cy="33517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 anchor="ctr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kern="12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694" marR="83694" marT="41847" marB="41847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3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Right Sum" –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27518"/>
            <a:ext cx="10668000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Problem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Profit from Cutting a Rod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8" name="Flowchart: Direct Access Storage 7">
            <a:extLst>
              <a:ext uri="{FF2B5EF4-FFF2-40B4-BE49-F238E27FC236}">
                <a16:creationId xmlns:a16="http://schemas.microsoft.com/office/drawing/2014/main" id="{484866FE-AE30-4AA5-9E1A-30C33034BD14}"/>
              </a:ext>
            </a:extLst>
          </p:cNvPr>
          <p:cNvSpPr/>
          <p:nvPr/>
        </p:nvSpPr>
        <p:spPr>
          <a:xfrm>
            <a:off x="414145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Flowchart: Direct Access Storage 8">
            <a:extLst>
              <a:ext uri="{FF2B5EF4-FFF2-40B4-BE49-F238E27FC236}">
                <a16:creationId xmlns:a16="http://schemas.microsoft.com/office/drawing/2014/main" id="{7BA071ED-FA1A-492A-9C9D-80ABE414094A}"/>
              </a:ext>
            </a:extLst>
          </p:cNvPr>
          <p:cNvSpPr/>
          <p:nvPr/>
        </p:nvSpPr>
        <p:spPr>
          <a:xfrm>
            <a:off x="5132421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Flowchart: Direct Access Storage 9">
            <a:extLst>
              <a:ext uri="{FF2B5EF4-FFF2-40B4-BE49-F238E27FC236}">
                <a16:creationId xmlns:a16="http://schemas.microsoft.com/office/drawing/2014/main" id="{DB8148FD-3F05-489B-9C62-2CA20FB08074}"/>
              </a:ext>
            </a:extLst>
          </p:cNvPr>
          <p:cNvSpPr/>
          <p:nvPr/>
        </p:nvSpPr>
        <p:spPr>
          <a:xfrm>
            <a:off x="563648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9738F440-66F7-452B-9910-23BCB52F1B0B}"/>
              </a:ext>
            </a:extLst>
          </p:cNvPr>
          <p:cNvSpPr/>
          <p:nvPr/>
        </p:nvSpPr>
        <p:spPr>
          <a:xfrm>
            <a:off x="6123386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FDA071D5-86C5-4467-84C6-5CA6BBA5CEFA}"/>
              </a:ext>
            </a:extLst>
          </p:cNvPr>
          <p:cNvSpPr/>
          <p:nvPr/>
        </p:nvSpPr>
        <p:spPr>
          <a:xfrm>
            <a:off x="6627447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CD71AF59-5FF5-4B51-8B15-26993D4F30CC}"/>
              </a:ext>
            </a:extLst>
          </p:cNvPr>
          <p:cNvSpPr/>
          <p:nvPr/>
        </p:nvSpPr>
        <p:spPr>
          <a:xfrm>
            <a:off x="7131508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78888298-7DCE-486A-9A67-77034F4CEDB6}"/>
              </a:ext>
            </a:extLst>
          </p:cNvPr>
          <p:cNvSpPr/>
          <p:nvPr/>
        </p:nvSpPr>
        <p:spPr>
          <a:xfrm>
            <a:off x="7618412" y="2810994"/>
            <a:ext cx="762000" cy="77040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539260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best way</a:t>
            </a:r>
            <a:r>
              <a:rPr lang="en-US" dirty="0"/>
              <a:t> to cut up a rod, given the prices below</a:t>
            </a:r>
            <a:endParaRPr lang="bg-BG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 All possible ways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cut rod </a:t>
            </a:r>
            <a:r>
              <a:rPr lang="en-US" dirty="0"/>
              <a:t>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length = 4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67377"/>
              </p:ext>
            </p:extLst>
          </p:nvPr>
        </p:nvGraphicFramePr>
        <p:xfrm>
          <a:off x="2235736" y="1974292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1933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372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21A4508A-8F6C-45BB-B73B-C2D7550235C7}"/>
              </a:ext>
            </a:extLst>
          </p:cNvPr>
          <p:cNvSpPr/>
          <p:nvPr/>
        </p:nvSpPr>
        <p:spPr>
          <a:xfrm>
            <a:off x="1065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6D67748E-7C0C-48AA-AE91-5DE4C16C5861}"/>
              </a:ext>
            </a:extLst>
          </p:cNvPr>
          <p:cNvSpPr/>
          <p:nvPr/>
        </p:nvSpPr>
        <p:spPr>
          <a:xfrm>
            <a:off x="1311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9A1FEE8F-2473-4916-BA10-12877DFB1884}"/>
              </a:ext>
            </a:extLst>
          </p:cNvPr>
          <p:cNvSpPr/>
          <p:nvPr/>
        </p:nvSpPr>
        <p:spPr>
          <a:xfrm>
            <a:off x="1546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F1BE949F-0494-46C1-805A-383055A90491}"/>
              </a:ext>
            </a:extLst>
          </p:cNvPr>
          <p:cNvSpPr/>
          <p:nvPr/>
        </p:nvSpPr>
        <p:spPr>
          <a:xfrm>
            <a:off x="1792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55A84A5B-0C90-4E7E-BE14-B09BDC539821}"/>
              </a:ext>
            </a:extLst>
          </p:cNvPr>
          <p:cNvSpPr/>
          <p:nvPr/>
        </p:nvSpPr>
        <p:spPr>
          <a:xfrm>
            <a:off x="382572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B77005CE-AA9A-4982-ADDD-DA53A2839577}"/>
              </a:ext>
            </a:extLst>
          </p:cNvPr>
          <p:cNvSpPr/>
          <p:nvPr/>
        </p:nvSpPr>
        <p:spPr>
          <a:xfrm>
            <a:off x="4380807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F64B530C-9C42-42C2-AB57-BF1D1B628E69}"/>
              </a:ext>
            </a:extLst>
          </p:cNvPr>
          <p:cNvSpPr/>
          <p:nvPr/>
        </p:nvSpPr>
        <p:spPr>
          <a:xfrm>
            <a:off x="461549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905D8372-21ED-4EA8-B262-0F451864EA48}"/>
              </a:ext>
            </a:extLst>
          </p:cNvPr>
          <p:cNvSpPr/>
          <p:nvPr/>
        </p:nvSpPr>
        <p:spPr>
          <a:xfrm>
            <a:off x="486161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" name="Flowchart: Direct Access Storage 22">
            <a:extLst>
              <a:ext uri="{FF2B5EF4-FFF2-40B4-BE49-F238E27FC236}">
                <a16:creationId xmlns:a16="http://schemas.microsoft.com/office/drawing/2014/main" id="{B78D396D-F808-464A-A452-C3471138FBFA}"/>
              </a:ext>
            </a:extLst>
          </p:cNvPr>
          <p:cNvSpPr/>
          <p:nvPr/>
        </p:nvSpPr>
        <p:spPr>
          <a:xfrm>
            <a:off x="8493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4CD8C778-23D9-4A9F-9A67-542AC7184718}"/>
              </a:ext>
            </a:extLst>
          </p:cNvPr>
          <p:cNvSpPr/>
          <p:nvPr/>
        </p:nvSpPr>
        <p:spPr>
          <a:xfrm>
            <a:off x="14003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6A00CC8F-B975-4688-BDE6-DABD0E086D30}"/>
              </a:ext>
            </a:extLst>
          </p:cNvPr>
          <p:cNvSpPr/>
          <p:nvPr/>
        </p:nvSpPr>
        <p:spPr>
          <a:xfrm>
            <a:off x="195563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Flowchart: Direct Access Storage 25">
            <a:extLst>
              <a:ext uri="{FF2B5EF4-FFF2-40B4-BE49-F238E27FC236}">
                <a16:creationId xmlns:a16="http://schemas.microsoft.com/office/drawing/2014/main" id="{9DC0AAD6-AEFA-4EA3-AB7C-F8B2E87B003E}"/>
              </a:ext>
            </a:extLst>
          </p:cNvPr>
          <p:cNvSpPr/>
          <p:nvPr/>
        </p:nvSpPr>
        <p:spPr>
          <a:xfrm>
            <a:off x="2201761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Flowchart: Direct Access Storage 26">
            <a:extLst>
              <a:ext uri="{FF2B5EF4-FFF2-40B4-BE49-F238E27FC236}">
                <a16:creationId xmlns:a16="http://schemas.microsoft.com/office/drawing/2014/main" id="{3F7CAC9F-F575-492E-8CDE-86AA717B1BB4}"/>
              </a:ext>
            </a:extLst>
          </p:cNvPr>
          <p:cNvSpPr/>
          <p:nvPr/>
        </p:nvSpPr>
        <p:spPr>
          <a:xfrm>
            <a:off x="65516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5D130616-9EAA-4E6D-8211-C93FD7CE2AE0}"/>
              </a:ext>
            </a:extLst>
          </p:cNvPr>
          <p:cNvSpPr/>
          <p:nvPr/>
        </p:nvSpPr>
        <p:spPr>
          <a:xfrm>
            <a:off x="67977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AF5C304F-493A-425C-9C37-75601BC6627E}"/>
              </a:ext>
            </a:extLst>
          </p:cNvPr>
          <p:cNvSpPr/>
          <p:nvPr/>
        </p:nvSpPr>
        <p:spPr>
          <a:xfrm>
            <a:off x="7362931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8908D77-B4FE-41E5-A8B3-05138A190DCF}"/>
              </a:ext>
            </a:extLst>
          </p:cNvPr>
          <p:cNvSpPr/>
          <p:nvPr/>
        </p:nvSpPr>
        <p:spPr>
          <a:xfrm>
            <a:off x="7609053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398C1439-19B6-473B-A097-7B14906634CA}"/>
              </a:ext>
            </a:extLst>
          </p:cNvPr>
          <p:cNvSpPr/>
          <p:nvPr/>
        </p:nvSpPr>
        <p:spPr>
          <a:xfrm>
            <a:off x="9447212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2" name="Flowchart: Direct Access Storage 31">
            <a:extLst>
              <a:ext uri="{FF2B5EF4-FFF2-40B4-BE49-F238E27FC236}">
                <a16:creationId xmlns:a16="http://schemas.microsoft.com/office/drawing/2014/main" id="{8F7F83DA-3077-46B9-BFF9-B851AC0E2119}"/>
              </a:ext>
            </a:extLst>
          </p:cNvPr>
          <p:cNvSpPr/>
          <p:nvPr/>
        </p:nvSpPr>
        <p:spPr>
          <a:xfrm>
            <a:off x="9693334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3" name="Flowchart: Direct Access Storage 32">
            <a:extLst>
              <a:ext uri="{FF2B5EF4-FFF2-40B4-BE49-F238E27FC236}">
                <a16:creationId xmlns:a16="http://schemas.microsoft.com/office/drawing/2014/main" id="{E2D94C31-E7B4-4C81-83E8-7AAFEB221B50}"/>
              </a:ext>
            </a:extLst>
          </p:cNvPr>
          <p:cNvSpPr/>
          <p:nvPr/>
        </p:nvSpPr>
        <p:spPr>
          <a:xfrm>
            <a:off x="9928018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FA7F37E7-E1E7-4F36-A722-0F096AD2D867}"/>
              </a:ext>
            </a:extLst>
          </p:cNvPr>
          <p:cNvSpPr/>
          <p:nvPr/>
        </p:nvSpPr>
        <p:spPr>
          <a:xfrm>
            <a:off x="10555140" y="44196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B6DCD933-EF1A-4417-9787-43CC90A95071}"/>
              </a:ext>
            </a:extLst>
          </p:cNvPr>
          <p:cNvSpPr/>
          <p:nvPr/>
        </p:nvSpPr>
        <p:spPr>
          <a:xfrm>
            <a:off x="9230078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EBAAC091-2CA9-4513-9B73-1501CDEA8082}"/>
              </a:ext>
            </a:extLst>
          </p:cNvPr>
          <p:cNvSpPr/>
          <p:nvPr/>
        </p:nvSpPr>
        <p:spPr>
          <a:xfrm>
            <a:off x="97561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4D0FBF4E-657A-4FB9-83BF-0FE734ECDF6D}"/>
              </a:ext>
            </a:extLst>
          </p:cNvPr>
          <p:cNvSpPr/>
          <p:nvPr/>
        </p:nvSpPr>
        <p:spPr>
          <a:xfrm>
            <a:off x="102895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0267BF4A-5E0D-4F76-93F6-2F66E73EC2B2}"/>
              </a:ext>
            </a:extLst>
          </p:cNvPr>
          <p:cNvSpPr/>
          <p:nvPr/>
        </p:nvSpPr>
        <p:spPr>
          <a:xfrm>
            <a:off x="1082296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AA05B6BD-AA6C-4664-95BB-3DA44B10F767}"/>
              </a:ext>
            </a:extLst>
          </p:cNvPr>
          <p:cNvSpPr/>
          <p:nvPr/>
        </p:nvSpPr>
        <p:spPr>
          <a:xfrm>
            <a:off x="635808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Flowchart: Direct Access Storage 39">
            <a:extLst>
              <a:ext uri="{FF2B5EF4-FFF2-40B4-BE49-F238E27FC236}">
                <a16:creationId xmlns:a16="http://schemas.microsoft.com/office/drawing/2014/main" id="{00E489DE-C888-440F-9CAE-ABE5FF682830}"/>
              </a:ext>
            </a:extLst>
          </p:cNvPr>
          <p:cNvSpPr/>
          <p:nvPr/>
        </p:nvSpPr>
        <p:spPr>
          <a:xfrm>
            <a:off x="6604206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1" name="Flowchart: Direct Access Storage 40">
            <a:extLst>
              <a:ext uri="{FF2B5EF4-FFF2-40B4-BE49-F238E27FC236}">
                <a16:creationId xmlns:a16="http://schemas.microsoft.com/office/drawing/2014/main" id="{4ABD785F-D7E1-42F2-AC56-23CD726C4B28}"/>
              </a:ext>
            </a:extLst>
          </p:cNvPr>
          <p:cNvSpPr/>
          <p:nvPr/>
        </p:nvSpPr>
        <p:spPr>
          <a:xfrm>
            <a:off x="71612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7E1A57E4-3EB5-40F2-BA84-91B4F81B2FEB}"/>
              </a:ext>
            </a:extLst>
          </p:cNvPr>
          <p:cNvSpPr/>
          <p:nvPr/>
        </p:nvSpPr>
        <p:spPr>
          <a:xfrm>
            <a:off x="7770812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DC8A4B28-443C-494E-80D1-9F883D0E17D3}"/>
              </a:ext>
            </a:extLst>
          </p:cNvPr>
          <p:cNvSpPr/>
          <p:nvPr/>
        </p:nvSpPr>
        <p:spPr>
          <a:xfrm>
            <a:off x="3675124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FC4F49E0-6A89-4202-8CEA-07F3246ADC58}"/>
              </a:ext>
            </a:extLst>
          </p:cNvPr>
          <p:cNvSpPr/>
          <p:nvPr/>
        </p:nvSpPr>
        <p:spPr>
          <a:xfrm>
            <a:off x="4230203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2D23B840-D1EF-455B-ADDF-38335315A059}"/>
              </a:ext>
            </a:extLst>
          </p:cNvPr>
          <p:cNvSpPr/>
          <p:nvPr/>
        </p:nvSpPr>
        <p:spPr>
          <a:xfrm>
            <a:off x="4464887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055EA808-D59A-4EC6-AEE3-5FBE05F75773}"/>
              </a:ext>
            </a:extLst>
          </p:cNvPr>
          <p:cNvSpPr/>
          <p:nvPr/>
        </p:nvSpPr>
        <p:spPr>
          <a:xfrm>
            <a:off x="5015809" y="5791200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A7FAF-0160-44D7-8D9A-746938F6FFAC}"/>
              </a:ext>
            </a:extLst>
          </p:cNvPr>
          <p:cNvSpPr txBox="1"/>
          <p:nvPr/>
        </p:nvSpPr>
        <p:spPr>
          <a:xfrm>
            <a:off x="144205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5353D-9FC3-4AFA-A890-65202CBAA8B9}"/>
              </a:ext>
            </a:extLst>
          </p:cNvPr>
          <p:cNvSpPr txBox="1"/>
          <p:nvPr/>
        </p:nvSpPr>
        <p:spPr>
          <a:xfrm>
            <a:off x="3849447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9E8592-7ED5-45AC-83C0-E9EA4136C181}"/>
              </a:ext>
            </a:extLst>
          </p:cNvPr>
          <p:cNvSpPr txBox="1"/>
          <p:nvPr/>
        </p:nvSpPr>
        <p:spPr>
          <a:xfrm>
            <a:off x="4682626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2A899B-22FF-4E53-9552-8A13893FFCC3}"/>
              </a:ext>
            </a:extLst>
          </p:cNvPr>
          <p:cNvSpPr txBox="1"/>
          <p:nvPr/>
        </p:nvSpPr>
        <p:spPr>
          <a:xfrm>
            <a:off x="666708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9E14BF-E4D0-4757-8559-E5759BF2BCA7}"/>
              </a:ext>
            </a:extLst>
          </p:cNvPr>
          <p:cNvSpPr txBox="1"/>
          <p:nvPr/>
        </p:nvSpPr>
        <p:spPr>
          <a:xfrm>
            <a:off x="7484205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3FA84F-FD4B-46FA-947C-8D9B855F38CD}"/>
              </a:ext>
            </a:extLst>
          </p:cNvPr>
          <p:cNvSpPr txBox="1"/>
          <p:nvPr/>
        </p:nvSpPr>
        <p:spPr>
          <a:xfrm>
            <a:off x="9677739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6BF14C-B6F1-4259-83C5-9D33B0C5CB1E}"/>
              </a:ext>
            </a:extLst>
          </p:cNvPr>
          <p:cNvSpPr txBox="1"/>
          <p:nvPr/>
        </p:nvSpPr>
        <p:spPr>
          <a:xfrm>
            <a:off x="10555140" y="3962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1C5FE3-8724-4074-A2BE-F73E2498E219}"/>
              </a:ext>
            </a:extLst>
          </p:cNvPr>
          <p:cNvSpPr txBox="1"/>
          <p:nvPr/>
        </p:nvSpPr>
        <p:spPr>
          <a:xfrm>
            <a:off x="8502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D8F596-D51B-4051-952E-A79DD79FA7EC}"/>
              </a:ext>
            </a:extLst>
          </p:cNvPr>
          <p:cNvSpPr txBox="1"/>
          <p:nvPr/>
        </p:nvSpPr>
        <p:spPr>
          <a:xfrm>
            <a:off x="143161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7D831A-C664-4729-851E-9F59F50E62B2}"/>
              </a:ext>
            </a:extLst>
          </p:cNvPr>
          <p:cNvSpPr txBox="1"/>
          <p:nvPr/>
        </p:nvSpPr>
        <p:spPr>
          <a:xfrm>
            <a:off x="204514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15AB07-323D-43B6-BD26-FA21CDBA5902}"/>
              </a:ext>
            </a:extLst>
          </p:cNvPr>
          <p:cNvSpPr txBox="1"/>
          <p:nvPr/>
        </p:nvSpPr>
        <p:spPr>
          <a:xfrm>
            <a:off x="368615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AEF369-9193-4F9D-A8E3-757B36F50B61}"/>
              </a:ext>
            </a:extLst>
          </p:cNvPr>
          <p:cNvSpPr txBox="1"/>
          <p:nvPr/>
        </p:nvSpPr>
        <p:spPr>
          <a:xfrm>
            <a:off x="502524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5A750A-CA7C-4B76-BB7F-5CF4B004433D}"/>
              </a:ext>
            </a:extLst>
          </p:cNvPr>
          <p:cNvSpPr txBox="1"/>
          <p:nvPr/>
        </p:nvSpPr>
        <p:spPr>
          <a:xfrm>
            <a:off x="4355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8B5938-3258-4D9F-8044-7D766CAF9C81}"/>
              </a:ext>
            </a:extLst>
          </p:cNvPr>
          <p:cNvSpPr txBox="1"/>
          <p:nvPr/>
        </p:nvSpPr>
        <p:spPr>
          <a:xfrm>
            <a:off x="71706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E27118-D68C-4DB3-988E-C1F61D70E1D3}"/>
              </a:ext>
            </a:extLst>
          </p:cNvPr>
          <p:cNvSpPr txBox="1"/>
          <p:nvPr/>
        </p:nvSpPr>
        <p:spPr>
          <a:xfrm>
            <a:off x="7780247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E4863F-FC81-4357-B3D9-7D5B67C5F436}"/>
              </a:ext>
            </a:extLst>
          </p:cNvPr>
          <p:cNvSpPr txBox="1"/>
          <p:nvPr/>
        </p:nvSpPr>
        <p:spPr>
          <a:xfrm>
            <a:off x="9239513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998B99-BBE4-4EDE-AEA5-C52424EDD1D6}"/>
              </a:ext>
            </a:extLst>
          </p:cNvPr>
          <p:cNvSpPr txBox="1"/>
          <p:nvPr/>
        </p:nvSpPr>
        <p:spPr>
          <a:xfrm>
            <a:off x="97561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EF5D28C-AD8B-44D9-9789-605B211C2669}"/>
              </a:ext>
            </a:extLst>
          </p:cNvPr>
          <p:cNvSpPr txBox="1"/>
          <p:nvPr/>
        </p:nvSpPr>
        <p:spPr>
          <a:xfrm>
            <a:off x="10289569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6D3F295-2D8A-434D-A892-392692765AA4}"/>
              </a:ext>
            </a:extLst>
          </p:cNvPr>
          <p:cNvSpPr txBox="1"/>
          <p:nvPr/>
        </p:nvSpPr>
        <p:spPr>
          <a:xfrm>
            <a:off x="108324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26173C-D14E-4305-B9CE-956E68D1349B}"/>
              </a:ext>
            </a:extLst>
          </p:cNvPr>
          <p:cNvSpPr txBox="1"/>
          <p:nvPr/>
        </p:nvSpPr>
        <p:spPr>
          <a:xfrm>
            <a:off x="6489004" y="5325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313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Rod Cutting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86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27662"/>
              </p:ext>
            </p:extLst>
          </p:nvPr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32610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47804">
            <a:off x="4167667" y="139544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203026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932479">
            <a:off x="1400088" y="298775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22760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284025">
            <a:off x="8546522" y="22338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681916">
            <a:off x="498123" y="4542695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71772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0368">
            <a:off x="2041115" y="4546941"/>
            <a:ext cx="541478" cy="210262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8F43A-78EC-43DA-8767-BF929706D16D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020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290623">
            <a:off x="2952029" y="3061533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2151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999914">
            <a:off x="3680166" y="314293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490569" y="30217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5161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124586">
            <a:off x="6056398" y="2054271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206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522923">
            <a:off x="4848455" y="4254104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7039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4222386">
            <a:off x="6043515" y="422868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F7AF72FC-6255-459F-BC5C-92C96698A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70" y="5854068"/>
            <a:ext cx="1910523" cy="809391"/>
          </a:xfrm>
          <a:prstGeom prst="wedgeRoundRectCallout">
            <a:avLst>
              <a:gd name="adj1" fmla="val 65816"/>
              <a:gd name="adj2" fmla="val -39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Same </a:t>
            </a:r>
            <a:br>
              <a:rPr lang="en-GB" noProof="1">
                <a:solidFill>
                  <a:schemeClr val="tx1"/>
                </a:solidFill>
              </a:rPr>
            </a:br>
            <a:r>
              <a:rPr lang="en-GB" noProof="1">
                <a:solidFill>
                  <a:schemeClr val="tx1"/>
                </a:solidFill>
              </a:rPr>
              <a:t>sub-problem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7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43214">
            <a:off x="7318205" y="1875966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774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72EB125A-7BEC-4B4A-95BB-F0F019EC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886" y="541594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Rod Cutting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879" y="771261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3602632" y="1556459"/>
            <a:ext cx="3031519" cy="5214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634151" y="1556459"/>
            <a:ext cx="1132607" cy="92298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430" y="19716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640" y="237606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05590">
            <a:off x="8415627" y="1515305"/>
            <a:ext cx="477978" cy="220466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Flowchart: Direct Access Storage 11">
            <a:extLst>
              <a:ext uri="{FF2B5EF4-FFF2-40B4-BE49-F238E27FC236}">
                <a16:creationId xmlns:a16="http://schemas.microsoft.com/office/drawing/2014/main" id="{A082287C-CF12-42ED-A026-E739F57B76A9}"/>
              </a:ext>
            </a:extLst>
          </p:cNvPr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92E06FFA-00BE-41D9-987B-C7E4162A4E3B}"/>
              </a:ext>
            </a:extLst>
          </p:cNvPr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Flowchart: Direct Access Storage 13">
            <a:extLst>
              <a:ext uri="{FF2B5EF4-FFF2-40B4-BE49-F238E27FC236}">
                <a16:creationId xmlns:a16="http://schemas.microsoft.com/office/drawing/2014/main" id="{BF925B0D-89DB-4F8A-BBB4-D4EDBAC5B4B5}"/>
              </a:ext>
            </a:extLst>
          </p:cNvPr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Flowchart: Direct Access Storage 14">
            <a:extLst>
              <a:ext uri="{FF2B5EF4-FFF2-40B4-BE49-F238E27FC236}">
                <a16:creationId xmlns:a16="http://schemas.microsoft.com/office/drawing/2014/main" id="{A8B8CD04-3FCD-450C-BB48-2C9511944E56}"/>
              </a:ext>
            </a:extLst>
          </p:cNvPr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Flowchart: Direct Access Storage 15">
            <a:extLst>
              <a:ext uri="{FF2B5EF4-FFF2-40B4-BE49-F238E27FC236}">
                <a16:creationId xmlns:a16="http://schemas.microsoft.com/office/drawing/2014/main" id="{C0FC9292-E9FA-4981-BA56-5B5CB2A4F471}"/>
              </a:ext>
            </a:extLst>
          </p:cNvPr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7" name="Flowchart: Direct Access Storage 16">
            <a:extLst>
              <a:ext uri="{FF2B5EF4-FFF2-40B4-BE49-F238E27FC236}">
                <a16:creationId xmlns:a16="http://schemas.microsoft.com/office/drawing/2014/main" id="{CFD6F00F-810F-4B13-9A88-54D085ACBAC9}"/>
              </a:ext>
            </a:extLst>
          </p:cNvPr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B1773CB9-36DA-4147-B9B0-11776870EBAB}"/>
              </a:ext>
            </a:extLst>
          </p:cNvPr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9" name="Flowchart: Direct Access Storage 18">
            <a:extLst>
              <a:ext uri="{FF2B5EF4-FFF2-40B4-BE49-F238E27FC236}">
                <a16:creationId xmlns:a16="http://schemas.microsoft.com/office/drawing/2014/main" id="{2FE892FA-42DA-455A-A8AD-74A4AA0DF507}"/>
              </a:ext>
            </a:extLst>
          </p:cNvPr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502" y="2428832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Flowchart: Direct Access Storage 20">
            <a:extLst>
              <a:ext uri="{FF2B5EF4-FFF2-40B4-BE49-F238E27FC236}">
                <a16:creationId xmlns:a16="http://schemas.microsoft.com/office/drawing/2014/main" id="{3D52E595-DCE4-456E-9472-6C4D89730D17}"/>
              </a:ext>
            </a:extLst>
          </p:cNvPr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Flowchart: Direct Access Storage 21">
            <a:extLst>
              <a:ext uri="{FF2B5EF4-FFF2-40B4-BE49-F238E27FC236}">
                <a16:creationId xmlns:a16="http://schemas.microsoft.com/office/drawing/2014/main" id="{F4225BD5-77BD-495C-B69B-F949480DA172}"/>
              </a:ext>
            </a:extLst>
          </p:cNvPr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1B48C101-C12B-492E-9697-D4C7D902E831}"/>
              </a:ext>
            </a:extLst>
          </p:cNvPr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D9F3B0DC-5F21-4898-85B7-E35305C7B9B5}"/>
              </a:ext>
            </a:extLst>
          </p:cNvPr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34365" y="1556459"/>
            <a:ext cx="999786" cy="872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8" name="Flowchart: Direct Access Storage 27">
            <a:extLst>
              <a:ext uri="{FF2B5EF4-FFF2-40B4-BE49-F238E27FC236}">
                <a16:creationId xmlns:a16="http://schemas.microsoft.com/office/drawing/2014/main" id="{6F7F54DB-CF22-480D-B196-3B6350BDE396}"/>
              </a:ext>
            </a:extLst>
          </p:cNvPr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CFE4E1B6-6C65-48D3-A67A-C95864C68721}"/>
              </a:ext>
            </a:extLst>
          </p:cNvPr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DC69A27E-7DDF-4632-885A-B9567D7A02DF}"/>
              </a:ext>
            </a:extLst>
          </p:cNvPr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Flowchart: Direct Access Storage 30">
            <a:extLst>
              <a:ext uri="{FF2B5EF4-FFF2-40B4-BE49-F238E27FC236}">
                <a16:creationId xmlns:a16="http://schemas.microsoft.com/office/drawing/2014/main" id="{21616859-DEEF-4128-B3F2-81F4D156D412}"/>
              </a:ext>
            </a:extLst>
          </p:cNvPr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634151" y="1556459"/>
            <a:ext cx="3395805" cy="5185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8838" y="1971632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64D70B9-A845-4149-930E-1287DAED6E5F}"/>
              </a:ext>
            </a:extLst>
          </p:cNvPr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AA7D7B00-B51A-4554-9CA0-77427B6A3F65}"/>
              </a:ext>
            </a:extLst>
          </p:cNvPr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F557878E-D943-4E61-B459-CA30279124B7}"/>
              </a:ext>
            </a:extLst>
          </p:cNvPr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7" name="Flowchart: Direct Access Storage 36">
            <a:extLst>
              <a:ext uri="{FF2B5EF4-FFF2-40B4-BE49-F238E27FC236}">
                <a16:creationId xmlns:a16="http://schemas.microsoft.com/office/drawing/2014/main" id="{B46CBD97-93D4-4FA0-AED3-F1D52ABB38E2}"/>
              </a:ext>
            </a:extLst>
          </p:cNvPr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A1FE39-DCAE-4C70-BA85-8F65ED5A9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90" y="3746797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2" name="Flowchart: Direct Access Storage 41">
            <a:extLst>
              <a:ext uri="{FF2B5EF4-FFF2-40B4-BE49-F238E27FC236}">
                <a16:creationId xmlns:a16="http://schemas.microsoft.com/office/drawing/2014/main" id="{C844B130-423B-4889-8611-CF116948C9C3}"/>
              </a:ext>
            </a:extLst>
          </p:cNvPr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Flowchart: Direct Access Storage 42">
            <a:extLst>
              <a:ext uri="{FF2B5EF4-FFF2-40B4-BE49-F238E27FC236}">
                <a16:creationId xmlns:a16="http://schemas.microsoft.com/office/drawing/2014/main" id="{CB5CD4BB-08CD-424E-8B9A-AFE1C0427467}"/>
              </a:ext>
            </a:extLst>
          </p:cNvPr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0F63C739-5ED7-4DC5-9104-44458D4EC0ED}"/>
              </a:ext>
            </a:extLst>
          </p:cNvPr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CA0C6C-E52F-4D4C-85CF-A6AC4A45A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886" y="3810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AF9546A-9D89-46BC-B527-B3BB1FA9C40B}"/>
              </a:ext>
            </a:extLst>
          </p:cNvPr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8" name="Flowchart: Direct Access Storage 47">
            <a:extLst>
              <a:ext uri="{FF2B5EF4-FFF2-40B4-BE49-F238E27FC236}">
                <a16:creationId xmlns:a16="http://schemas.microsoft.com/office/drawing/2014/main" id="{BF348BED-CB6A-4873-BBCA-BC5ED3BB4777}"/>
              </a:ext>
            </a:extLst>
          </p:cNvPr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9" name="Flowchart: Direct Access Storage 48">
            <a:extLst>
              <a:ext uri="{FF2B5EF4-FFF2-40B4-BE49-F238E27FC236}">
                <a16:creationId xmlns:a16="http://schemas.microsoft.com/office/drawing/2014/main" id="{F54E7304-8C05-47EA-8EAA-6C1DEFDE5A77}"/>
              </a:ext>
            </a:extLst>
          </p:cNvPr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63B1E0-1BEA-4C12-B82C-4C7BA68F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2" y="3430104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Flowchart: Direct Access Storage 51">
            <a:extLst>
              <a:ext uri="{FF2B5EF4-FFF2-40B4-BE49-F238E27FC236}">
                <a16:creationId xmlns:a16="http://schemas.microsoft.com/office/drawing/2014/main" id="{FA84AA91-CA4D-4647-8E22-9E3FEA970C67}"/>
              </a:ext>
            </a:extLst>
          </p:cNvPr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3" name="Flowchart: Direct Access Storage 52">
            <a:extLst>
              <a:ext uri="{FF2B5EF4-FFF2-40B4-BE49-F238E27FC236}">
                <a16:creationId xmlns:a16="http://schemas.microsoft.com/office/drawing/2014/main" id="{3E6E4DAF-C933-48AB-93E1-15AF496140E6}"/>
              </a:ext>
            </a:extLst>
          </p:cNvPr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4" name="Flowchart: Direct Access Storage 53">
            <a:extLst>
              <a:ext uri="{FF2B5EF4-FFF2-40B4-BE49-F238E27FC236}">
                <a16:creationId xmlns:a16="http://schemas.microsoft.com/office/drawing/2014/main" id="{CEAB9842-7002-410B-AD00-246CD5B31782}"/>
              </a:ext>
            </a:extLst>
          </p:cNvPr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0CA1A5B-4A9A-4856-BADF-E98CD364799E}"/>
              </a:ext>
            </a:extLst>
          </p:cNvPr>
          <p:cNvCxnSpPr>
            <a:cxnSpLocks noChangeShapeType="1"/>
            <a:stCxn id="40" idx="0"/>
            <a:endCxn id="10" idx="4"/>
          </p:cNvCxnSpPr>
          <p:nvPr/>
        </p:nvCxnSpPr>
        <p:spPr bwMode="auto">
          <a:xfrm flipV="1">
            <a:off x="1563653" y="2697456"/>
            <a:ext cx="1617640" cy="104934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42D042-D899-4F40-8A81-1C9A92316DF3}"/>
              </a:ext>
            </a:extLst>
          </p:cNvPr>
          <p:cNvCxnSpPr>
            <a:cxnSpLocks noChangeShapeType="1"/>
            <a:stCxn id="50" idx="0"/>
            <a:endCxn id="10" idx="4"/>
          </p:cNvCxnSpPr>
          <p:nvPr/>
        </p:nvCxnSpPr>
        <p:spPr bwMode="auto">
          <a:xfrm flipV="1">
            <a:off x="2880275" y="2697456"/>
            <a:ext cx="301018" cy="73264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8CB7B03-50ED-4EB9-9628-278073710E58}"/>
              </a:ext>
            </a:extLst>
          </p:cNvPr>
          <p:cNvCxnSpPr>
            <a:cxnSpLocks noChangeShapeType="1"/>
            <a:stCxn id="45" idx="0"/>
            <a:endCxn id="10" idx="4"/>
          </p:cNvCxnSpPr>
          <p:nvPr/>
        </p:nvCxnSpPr>
        <p:spPr bwMode="auto">
          <a:xfrm flipH="1" flipV="1">
            <a:off x="3181293" y="2697456"/>
            <a:ext cx="869456" cy="1112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6CFE8987-3951-41F6-B0DB-77BD42192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29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1" name="Flowchart: Direct Access Storage 70">
            <a:extLst>
              <a:ext uri="{FF2B5EF4-FFF2-40B4-BE49-F238E27FC236}">
                <a16:creationId xmlns:a16="http://schemas.microsoft.com/office/drawing/2014/main" id="{F35BF1AC-F4EC-4536-878D-2525470F1C65}"/>
              </a:ext>
            </a:extLst>
          </p:cNvPr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2" name="Flowchart: Direct Access Storage 71">
            <a:extLst>
              <a:ext uri="{FF2B5EF4-FFF2-40B4-BE49-F238E27FC236}">
                <a16:creationId xmlns:a16="http://schemas.microsoft.com/office/drawing/2014/main" id="{4F5122D0-D7AD-49D9-83D8-44905A7C6FFF}"/>
              </a:ext>
            </a:extLst>
          </p:cNvPr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910BFB-DAC4-4F00-A56D-2123067D4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886" y="49530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5" name="Flowchart: Direct Access Storage 74">
            <a:extLst>
              <a:ext uri="{FF2B5EF4-FFF2-40B4-BE49-F238E27FC236}">
                <a16:creationId xmlns:a16="http://schemas.microsoft.com/office/drawing/2014/main" id="{15D1FFBF-923E-4D14-8641-6BE918D2DE3C}"/>
              </a:ext>
            </a:extLst>
          </p:cNvPr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6" name="Flowchart: Direct Access Storage 75">
            <a:extLst>
              <a:ext uri="{FF2B5EF4-FFF2-40B4-BE49-F238E27FC236}">
                <a16:creationId xmlns:a16="http://schemas.microsoft.com/office/drawing/2014/main" id="{73BE541B-EFAA-4F7F-94E6-26D12C5647BC}"/>
              </a:ext>
            </a:extLst>
          </p:cNvPr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7C9ECB0-0D42-425C-B73F-21D72E2908D3}"/>
              </a:ext>
            </a:extLst>
          </p:cNvPr>
          <p:cNvCxnSpPr>
            <a:cxnSpLocks noChangeShapeType="1"/>
            <a:stCxn id="69" idx="0"/>
            <a:endCxn id="40" idx="4"/>
          </p:cNvCxnSpPr>
          <p:nvPr/>
        </p:nvCxnSpPr>
        <p:spPr bwMode="auto">
          <a:xfrm flipV="1">
            <a:off x="881892" y="4472621"/>
            <a:ext cx="681761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D89955-D991-4553-AB0E-F9817B9C089F}"/>
              </a:ext>
            </a:extLst>
          </p:cNvPr>
          <p:cNvCxnSpPr>
            <a:cxnSpLocks noChangeShapeType="1"/>
            <a:stCxn id="73" idx="0"/>
            <a:endCxn id="40" idx="4"/>
          </p:cNvCxnSpPr>
          <p:nvPr/>
        </p:nvCxnSpPr>
        <p:spPr bwMode="auto">
          <a:xfrm flipH="1" flipV="1">
            <a:off x="1563653" y="4472621"/>
            <a:ext cx="582096" cy="480379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639C47B0-6114-4484-8D5A-54560AD8CD2B}"/>
              </a:ext>
            </a:extLst>
          </p:cNvPr>
          <p:cNvGraphicFramePr>
            <a:graphicFrameLocks noGrp="1"/>
          </p:cNvGraphicFramePr>
          <p:nvPr/>
        </p:nvGraphicFramePr>
        <p:xfrm>
          <a:off x="9492016" y="5495425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904251-EDCE-4F7E-9292-4C8C7C044E7B}"/>
              </a:ext>
            </a:extLst>
          </p:cNvPr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5B0C36-7359-4C2E-89D9-C179E2717B45}"/>
              </a:ext>
            </a:extLst>
          </p:cNvPr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71C4C-BBB4-44DC-983B-A00771FE2CAA}"/>
              </a:ext>
            </a:extLst>
          </p:cNvPr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540439-5D08-4E7F-8FAE-953D64FED43C}"/>
              </a:ext>
            </a:extLst>
          </p:cNvPr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2BC7CE-2716-49DA-BAA9-407312A79F8E}"/>
              </a:ext>
            </a:extLst>
          </p:cNvPr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9C2816-E0CD-4196-A11E-C789A054E7FE}"/>
              </a:ext>
            </a:extLst>
          </p:cNvPr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B081D7-10DD-4756-9CC0-81C1DF82A708}"/>
              </a:ext>
            </a:extLst>
          </p:cNvPr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D4B13-6AC6-406D-BA86-51E63B89D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486" y="541020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6" name="Flowchart: Direct Access Storage 65">
            <a:extLst>
              <a:ext uri="{FF2B5EF4-FFF2-40B4-BE49-F238E27FC236}">
                <a16:creationId xmlns:a16="http://schemas.microsoft.com/office/drawing/2014/main" id="{D7453563-FE5F-4E42-BDDC-D3AA91F747CA}"/>
              </a:ext>
            </a:extLst>
          </p:cNvPr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7" name="Flowchart: Direct Access Storage 66">
            <a:extLst>
              <a:ext uri="{FF2B5EF4-FFF2-40B4-BE49-F238E27FC236}">
                <a16:creationId xmlns:a16="http://schemas.microsoft.com/office/drawing/2014/main" id="{2E976E3A-1677-4EF0-BFCA-671A0DFFE774}"/>
              </a:ext>
            </a:extLst>
          </p:cNvPr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8" name="Flowchart: Direct Access Storage 67">
            <a:extLst>
              <a:ext uri="{FF2B5EF4-FFF2-40B4-BE49-F238E27FC236}">
                <a16:creationId xmlns:a16="http://schemas.microsoft.com/office/drawing/2014/main" id="{693813F2-EB79-4E4C-A7D2-13618C1178AC}"/>
              </a:ext>
            </a:extLst>
          </p:cNvPr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79" name="Flowchart: Direct Access Storage 78">
            <a:extLst>
              <a:ext uri="{FF2B5EF4-FFF2-40B4-BE49-F238E27FC236}">
                <a16:creationId xmlns:a16="http://schemas.microsoft.com/office/drawing/2014/main" id="{A20EDBF4-1B73-444C-96FB-AE1E0C264F11}"/>
              </a:ext>
            </a:extLst>
          </p:cNvPr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7D29DD-B4C3-48B9-B54E-A19E7AB744C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34365" y="3154656"/>
            <a:ext cx="702384" cy="22612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AE02E3-E9AA-40DB-9767-B86F1EC7A56F}"/>
              </a:ext>
            </a:extLst>
          </p:cNvPr>
          <p:cNvCxnSpPr>
            <a:cxnSpLocks noChangeShapeType="1"/>
            <a:stCxn id="65" idx="0"/>
          </p:cNvCxnSpPr>
          <p:nvPr/>
        </p:nvCxnSpPr>
        <p:spPr bwMode="auto">
          <a:xfrm flipV="1">
            <a:off x="5041349" y="3154656"/>
            <a:ext cx="593016" cy="225554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DEAD8AA-6880-4F3D-AC7D-407870F006C3}"/>
              </a:ext>
            </a:extLst>
          </p:cNvPr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A83023C-3DEC-4E3D-A33C-0684F6B1E583}"/>
              </a:ext>
            </a:extLst>
          </p:cNvPr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A346A6-2918-4AD5-B1CB-22216085F4D7}"/>
              </a:ext>
            </a:extLst>
          </p:cNvPr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16582C1-FC9D-4E6B-A1E4-B0257DC5FBE9}"/>
              </a:ext>
            </a:extLst>
          </p:cNvPr>
          <p:cNvSpPr txBox="1"/>
          <p:nvPr/>
        </p:nvSpPr>
        <p:spPr>
          <a:xfrm>
            <a:off x="8497383" y="20180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A482EF-27C1-4962-939F-ED1131A25146}"/>
              </a:ext>
            </a:extLst>
          </p:cNvPr>
          <p:cNvSpPr txBox="1"/>
          <p:nvPr/>
        </p:nvSpPr>
        <p:spPr>
          <a:xfrm>
            <a:off x="10763280" y="15838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5334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2250667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0D3E6F-249D-453A-943D-7A20A22D4229}"/>
              </a:ext>
            </a:extLst>
          </p:cNvPr>
          <p:cNvSpPr txBox="1"/>
          <p:nvPr/>
        </p:nvSpPr>
        <p:spPr>
          <a:xfrm>
            <a:off x="1061055" y="2209800"/>
            <a:ext cx="117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FDD20-13F3-4441-BFD6-497CFF483949}"/>
              </a:ext>
            </a:extLst>
          </p:cNvPr>
          <p:cNvSpPr txBox="1"/>
          <p:nvPr/>
        </p:nvSpPr>
        <p:spPr>
          <a:xfrm>
            <a:off x="1175715" y="2648755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Price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248E496C-3850-405E-A6C3-B2ABB705D02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35736" y="3988238"/>
          <a:ext cx="8125876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738716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84637715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6775917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820907137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2204970834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408250490"/>
                    </a:ext>
                  </a:extLst>
                </a:gridCol>
                <a:gridCol w="738716">
                  <a:extLst>
                    <a:ext uri="{9D8B030D-6E8A-4147-A177-3AD203B41FA5}">
                      <a16:colId xmlns:a16="http://schemas.microsoft.com/office/drawing/2014/main" val="3413087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CAD2514E-CFD4-47E0-B963-1AECDF1E80FD}"/>
              </a:ext>
            </a:extLst>
          </p:cNvPr>
          <p:cNvSpPr txBox="1"/>
          <p:nvPr/>
        </p:nvSpPr>
        <p:spPr>
          <a:xfrm>
            <a:off x="608012" y="3979433"/>
            <a:ext cx="1620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Best Price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75C4E2-09EA-48B5-9BCA-52F4C014F4AF}"/>
              </a:ext>
            </a:extLst>
          </p:cNvPr>
          <p:cNvSpPr txBox="1"/>
          <p:nvPr/>
        </p:nvSpPr>
        <p:spPr>
          <a:xfrm>
            <a:off x="666700" y="4418388"/>
            <a:ext cx="15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Best </a:t>
            </a:r>
            <a:r>
              <a:rPr lang="en-GB" sz="2800" dirty="0" err="1"/>
              <a:t>Prev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C9009-67CD-44A1-B08E-C29A5079735C}"/>
              </a:ext>
            </a:extLst>
          </p:cNvPr>
          <p:cNvSpPr txBox="1"/>
          <p:nvPr/>
        </p:nvSpPr>
        <p:spPr>
          <a:xfrm>
            <a:off x="2436812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DAC2C3-98C2-4E8B-8657-62F08AC7F9DD}"/>
              </a:ext>
            </a:extLst>
          </p:cNvPr>
          <p:cNvSpPr txBox="1"/>
          <p:nvPr/>
        </p:nvSpPr>
        <p:spPr>
          <a:xfrm>
            <a:off x="3163454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E61757-A233-4E80-8990-880407947865}"/>
              </a:ext>
            </a:extLst>
          </p:cNvPr>
          <p:cNvSpPr txBox="1"/>
          <p:nvPr/>
        </p:nvSpPr>
        <p:spPr>
          <a:xfrm>
            <a:off x="3890096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BF44BE-785B-40A5-8EB1-7C7DEE29CA6F}"/>
              </a:ext>
            </a:extLst>
          </p:cNvPr>
          <p:cNvSpPr txBox="1"/>
          <p:nvPr/>
        </p:nvSpPr>
        <p:spPr>
          <a:xfrm>
            <a:off x="4641938" y="4010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F9177B-94AE-4D50-92D7-DA12AA1F0C5A}"/>
              </a:ext>
            </a:extLst>
          </p:cNvPr>
          <p:cNvSpPr txBox="1"/>
          <p:nvPr/>
        </p:nvSpPr>
        <p:spPr>
          <a:xfrm>
            <a:off x="5332412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E6EAE7-4B13-457A-90C4-B5B1C8062AD0}"/>
              </a:ext>
            </a:extLst>
          </p:cNvPr>
          <p:cNvSpPr txBox="1"/>
          <p:nvPr/>
        </p:nvSpPr>
        <p:spPr>
          <a:xfrm>
            <a:off x="5422820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6568C9-B820-43E6-8367-07658C104151}"/>
              </a:ext>
            </a:extLst>
          </p:cNvPr>
          <p:cNvSpPr txBox="1"/>
          <p:nvPr/>
        </p:nvSpPr>
        <p:spPr>
          <a:xfrm>
            <a:off x="2436812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605C81-3A16-4327-B341-1B8DB1C2E6E3}"/>
              </a:ext>
            </a:extLst>
          </p:cNvPr>
          <p:cNvSpPr txBox="1"/>
          <p:nvPr/>
        </p:nvSpPr>
        <p:spPr>
          <a:xfrm>
            <a:off x="3163454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85E304-EF67-4A98-8CF3-E41C73F697FB}"/>
              </a:ext>
            </a:extLst>
          </p:cNvPr>
          <p:cNvSpPr txBox="1"/>
          <p:nvPr/>
        </p:nvSpPr>
        <p:spPr>
          <a:xfrm>
            <a:off x="3890096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26639-83EE-436D-AAB1-639EC8C95914}"/>
              </a:ext>
            </a:extLst>
          </p:cNvPr>
          <p:cNvSpPr txBox="1"/>
          <p:nvPr/>
        </p:nvSpPr>
        <p:spPr>
          <a:xfrm>
            <a:off x="4641938" y="4447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DDFB60-0D8F-4DB5-BF9D-D4EE3329B43D}"/>
              </a:ext>
            </a:extLst>
          </p:cNvPr>
          <p:cNvSpPr txBox="1"/>
          <p:nvPr/>
        </p:nvSpPr>
        <p:spPr>
          <a:xfrm>
            <a:off x="6033921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DF4CE1-BD70-45FA-AF8A-0EA89C8599BB}"/>
              </a:ext>
            </a:extLst>
          </p:cNvPr>
          <p:cNvSpPr txBox="1"/>
          <p:nvPr/>
        </p:nvSpPr>
        <p:spPr>
          <a:xfrm>
            <a:off x="6785763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A05B2A-8ECE-40E0-B6C1-D72E3F0CC351}"/>
              </a:ext>
            </a:extLst>
          </p:cNvPr>
          <p:cNvSpPr txBox="1"/>
          <p:nvPr/>
        </p:nvSpPr>
        <p:spPr>
          <a:xfrm>
            <a:off x="7537605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D2762D-8126-4CBC-83DE-467085F2C8C9}"/>
              </a:ext>
            </a:extLst>
          </p:cNvPr>
          <p:cNvSpPr txBox="1"/>
          <p:nvPr/>
        </p:nvSpPr>
        <p:spPr>
          <a:xfrm>
            <a:off x="8289447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B10F00-A734-4E98-93F4-8583ABE5B372}"/>
              </a:ext>
            </a:extLst>
          </p:cNvPr>
          <p:cNvSpPr txBox="1"/>
          <p:nvPr/>
        </p:nvSpPr>
        <p:spPr>
          <a:xfrm>
            <a:off x="904128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FA215C-E23A-4DA6-9991-6C8B17F38475}"/>
              </a:ext>
            </a:extLst>
          </p:cNvPr>
          <p:cNvSpPr txBox="1"/>
          <p:nvPr/>
        </p:nvSpPr>
        <p:spPr>
          <a:xfrm>
            <a:off x="9721069" y="401021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72B612E-72F5-4D62-9D6E-B8105347F9B5}"/>
              </a:ext>
            </a:extLst>
          </p:cNvPr>
          <p:cNvSpPr txBox="1"/>
          <p:nvPr/>
        </p:nvSpPr>
        <p:spPr>
          <a:xfrm>
            <a:off x="607525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D06014F-AC3A-4495-970B-0E29CAAEAA40}"/>
              </a:ext>
            </a:extLst>
          </p:cNvPr>
          <p:cNvSpPr txBox="1"/>
          <p:nvPr/>
        </p:nvSpPr>
        <p:spPr>
          <a:xfrm>
            <a:off x="6876104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A5292E6-9619-447B-B961-CE3D62841DDB}"/>
              </a:ext>
            </a:extLst>
          </p:cNvPr>
          <p:cNvSpPr txBox="1"/>
          <p:nvPr/>
        </p:nvSpPr>
        <p:spPr>
          <a:xfrm>
            <a:off x="761921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FDDA4A-B1B1-4CDB-A555-75DF2B8D35ED}"/>
              </a:ext>
            </a:extLst>
          </p:cNvPr>
          <p:cNvSpPr txBox="1"/>
          <p:nvPr/>
        </p:nvSpPr>
        <p:spPr>
          <a:xfrm>
            <a:off x="8357142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56BB1A-8689-4303-8975-F7B9333C838D}"/>
              </a:ext>
            </a:extLst>
          </p:cNvPr>
          <p:cNvSpPr txBox="1"/>
          <p:nvPr/>
        </p:nvSpPr>
        <p:spPr>
          <a:xfrm>
            <a:off x="9082511" y="4453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11D22D9-EE83-49C5-B0EE-E8EF6309FC47}"/>
              </a:ext>
            </a:extLst>
          </p:cNvPr>
          <p:cNvSpPr txBox="1"/>
          <p:nvPr/>
        </p:nvSpPr>
        <p:spPr>
          <a:xfrm>
            <a:off x="9713563" y="445330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3451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313741">
            <a:off x="7638511" y="343863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399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71507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3837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31687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39195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31525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99213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506721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99051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9390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Recursive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1140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(bestPrice[n] &gt;= 0)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if (n == 0) return 0;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var currentBest =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Math.Max(currentBest, price[i] + CutRodTD(n - i));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if (currentBest &gt; bestPrice[n])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bestPrice[n] = currentBest; bestCombo[n] = i;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72856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Iterative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990600"/>
            <a:ext cx="10966578" cy="5501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private static int CutRod(int n)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for (int i = 1; i &lt;= n; i++)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int currentBest = bestPrice[i];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for (int j = 1; j &lt;= i; j++)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currentBest = 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   Math.Max(bestPrice[i], price[j] + bestPrice[i - j]);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if (currentBest &gt; bestPrice[i]) {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bestPrice[i] = currentBest;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  bestCombo[i] = j;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  return bestPrice[n];</a:t>
            </a:r>
          </a:p>
          <a:p>
            <a:pPr>
              <a:spcAft>
                <a:spcPts val="0"/>
              </a:spcAft>
            </a:pPr>
            <a:r>
              <a:rPr lang="en-US" sz="24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86731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Cutting – Reconstructing Solution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9834" y="1447800"/>
            <a:ext cx="10966578" cy="457624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private static void ReconstructSolution(int n)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while (n - bestCombo[n] != 0)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{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Console.Write(bestCombo[n] + " ");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  n = n - bestCombo[n];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}</a:t>
            </a:r>
          </a:p>
          <a:p>
            <a:pPr>
              <a:spcAft>
                <a:spcPts val="0"/>
              </a:spcAft>
            </a:pPr>
            <a:endParaRPr lang="en-US" sz="2800" noProof="1">
              <a:solidFill>
                <a:schemeClr val="tx2"/>
              </a:solidFill>
            </a:endParaRP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  Console.WriteLine(bestCombo[n]);</a:t>
            </a:r>
          </a:p>
          <a:p>
            <a:pPr>
              <a:spcAft>
                <a:spcPts val="0"/>
              </a:spcAft>
            </a:pPr>
            <a:r>
              <a:rPr lang="en-US" sz="2800" noProof="1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30316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DP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Solve a problem by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solving overlapping subproblems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Memoization</a:t>
            </a:r>
            <a:r>
              <a:rPr lang="en-US" sz="3000" dirty="0">
                <a:sym typeface="Wingdings" panose="05000000000000000000" pitchFamily="2" charset="2"/>
              </a:rPr>
              <a:t> 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</a:t>
            </a:r>
            <a:r>
              <a:rPr lang="en-US" sz="3000" dirty="0">
                <a:sym typeface="Wingdings" panose="05000000000000000000" pitchFamily="2" charset="2"/>
              </a:rPr>
              <a:t> subproblem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solutions</a:t>
            </a:r>
            <a:r>
              <a:rPr lang="en-US" sz="3000" dirty="0">
                <a:sym typeface="Wingdings" panose="05000000000000000000" pitchFamily="2" charset="2"/>
              </a:rPr>
              <a:t> for later use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Substructure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Subproblems</a:t>
            </a:r>
            <a:r>
              <a:rPr lang="en-US" sz="2800" dirty="0">
                <a:sym typeface="Wingdings" panose="05000000000000000000" pitchFamily="2" charset="2"/>
              </a:rPr>
              <a:t> should have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optimal solutions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Combine optimal solutions for subproblems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ym typeface="Wingdings" panose="05000000000000000000" pitchFamily="2" charset="2"/>
              </a:rPr>
              <a:t>Get optimal solution for original problem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Top down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Recursive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Bottom up</a:t>
            </a:r>
            <a:r>
              <a:rPr lang="en-US" sz="3000" dirty="0">
                <a:sym typeface="Wingdings" panose="05000000000000000000" pitchFamily="2" charset="2"/>
              </a:rPr>
              <a:t> approach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Iterative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98" y="3435353"/>
            <a:ext cx="3483714" cy="258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https://softuni.bg/opencourses/algorithms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6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8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8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8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8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2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labs,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3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6" y="4724401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Data Structures and Algorithms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44103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900" y="103057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900" y="1039682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89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63" lvl="1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524" lvl="2" indent="-304763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89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854197">
            <a:off x="9705194" y="339964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519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473183">
            <a:off x="8520076" y="22453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8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8009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3066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7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6105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8009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8514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9995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2970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37210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29540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5400000">
            <a:off x="7269660" y="97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97881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05389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97719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65898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273407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65736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6A3DED-D2D0-44B4-9927-CB130475C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34778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7887DC92-BD70-4462-AADF-A9DBEA02613A}"/>
              </a:ext>
            </a:extLst>
          </p:cNvPr>
          <p:cNvSpPr/>
          <p:nvPr/>
        </p:nvSpPr>
        <p:spPr>
          <a:xfrm>
            <a:off x="1507264" y="342286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B2646B-6941-4B02-BBC4-47AD0382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34616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2CAD38-6635-489C-A130-B90E2CFE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024667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4" name="Equals 33">
            <a:extLst>
              <a:ext uri="{FF2B5EF4-FFF2-40B4-BE49-F238E27FC236}">
                <a16:creationId xmlns:a16="http://schemas.microsoft.com/office/drawing/2014/main" id="{FAA534D4-DF2C-434A-951E-DA221518F267}"/>
              </a:ext>
            </a:extLst>
          </p:cNvPr>
          <p:cNvSpPr/>
          <p:nvPr/>
        </p:nvSpPr>
        <p:spPr>
          <a:xfrm>
            <a:off x="1507264" y="4099750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22ADDA-73C5-4E35-A5BD-622A0B82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02304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DA8ADC-FCAC-4950-AF9F-DB79129CAF16}"/>
              </a:ext>
            </a:extLst>
          </p:cNvPr>
          <p:cNvCxnSpPr>
            <a:cxnSpLocks noChangeShapeType="1"/>
            <a:stCxn id="37" idx="0"/>
          </p:cNvCxnSpPr>
          <p:nvPr/>
        </p:nvCxnSpPr>
        <p:spPr bwMode="auto">
          <a:xfrm flipV="1">
            <a:off x="8523308" y="3435347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8150E34-1F9B-4D09-A328-98D2709E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08" y="3927379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F627EC5-EE13-40E6-BA06-20276E125375}"/>
              </a:ext>
            </a:extLst>
          </p:cNvPr>
          <p:cNvCxnSpPr>
            <a:cxnSpLocks noChangeShapeType="1"/>
            <a:endCxn id="39" idx="0"/>
          </p:cNvCxnSpPr>
          <p:nvPr/>
        </p:nvCxnSpPr>
        <p:spPr bwMode="auto">
          <a:xfrm>
            <a:off x="9595859" y="3435347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7F27BDC-D179-47E3-84E8-6BC169CEA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97" y="3910301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FB3DE6-75ED-4C00-A6B0-941067D9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469992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A3B49104-8724-476D-8C6F-DBCC9739689B}"/>
              </a:ext>
            </a:extLst>
          </p:cNvPr>
          <p:cNvSpPr/>
          <p:nvPr/>
        </p:nvSpPr>
        <p:spPr>
          <a:xfrm>
            <a:off x="1507264" y="477500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213B29-0B6D-4C93-8E6F-D66E57DB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469830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A203CD-3FA9-485B-A881-4EB829B7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5375185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4" name="Equals 43">
            <a:extLst>
              <a:ext uri="{FF2B5EF4-FFF2-40B4-BE49-F238E27FC236}">
                <a16:creationId xmlns:a16="http://schemas.microsoft.com/office/drawing/2014/main" id="{86ADFB55-6895-4DBB-A794-DB98F4D24E6E}"/>
              </a:ext>
            </a:extLst>
          </p:cNvPr>
          <p:cNvSpPr/>
          <p:nvPr/>
        </p:nvSpPr>
        <p:spPr>
          <a:xfrm>
            <a:off x="1507264" y="5450268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927984-761C-473C-BF1B-0BB4C72A1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537356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0E8661-F2FF-4452-A849-9097970F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605044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7C702F77-BB88-4891-B926-35E6EB210972}"/>
              </a:ext>
            </a:extLst>
          </p:cNvPr>
          <p:cNvSpPr/>
          <p:nvPr/>
        </p:nvSpPr>
        <p:spPr>
          <a:xfrm>
            <a:off x="1507264" y="612552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1EB2238-ADF9-4E97-A049-C9E3E1C9A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604882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6D06F87-39E9-40C5-B08F-4A5346E81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699" y="1292783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84652DF9-02C6-4911-B533-FAE1EE3B37C0}"/>
              </a:ext>
            </a:extLst>
          </p:cNvPr>
          <p:cNvSpPr/>
          <p:nvPr/>
        </p:nvSpPr>
        <p:spPr>
          <a:xfrm>
            <a:off x="4422151" y="1367866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50AAA38-F857-476D-8A6D-984E73B2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51" y="1291161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661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0416611"/>
                  </p:ext>
                </p:extLst>
              </p:nvPr>
            </p:nvGraphicFramePr>
            <p:xfrm>
              <a:off x="2089194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53ADCB45-F65C-4A2C-9DFF-71BB7021B8C9}">
                    <psez:zmPr id="{A07F076A-C538-47B2-B306-B7C715DEF6FD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69B806-0F22-4E20-8752-06EABCA79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194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1219590"/>
                  </p:ext>
                </p:extLst>
              </p:nvPr>
            </p:nvGraphicFramePr>
            <p:xfrm>
              <a:off x="6704806" y="1787682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AE22115C-D523-4ADC-A315-AFE6532A68C3}">
                    <psez:zmPr id="{5D733BCF-7AAA-428B-8C46-2051D32AF42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6C797C-D6D4-4D16-A973-D849E7FE2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4806" y="1787682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9545499"/>
                  </p:ext>
                </p:extLst>
              </p:nvPr>
            </p:nvGraphicFramePr>
            <p:xfrm>
              <a:off x="2089194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69E95478-E44E-45CA-8AF4-E5CBD269F72D}">
                    <psez:zmPr id="{B8359E81-68FE-415A-B708-CA1B25F6FB4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AA01218-AF3D-4CEE-BFBA-782922F32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9194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1556555"/>
                  </p:ext>
                </p:extLst>
              </p:nvPr>
            </p:nvGraphicFramePr>
            <p:xfrm>
              <a:off x="6704806" y="4161114"/>
              <a:ext cx="3047206" cy="1714500"/>
            </p:xfrm>
            <a:graphic>
              <a:graphicData uri="http://schemas.microsoft.com/office/powerpoint/2016/sectionzoom">
                <psez:sectionZm>
                  <psez:sectionZmObj sectionId="{94586E37-931F-4F5E-8E2A-283AB0CBF536}">
                    <psez:zmPr id="{64AA10BC-B030-4C4E-B4E1-2077B9DAF6EB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7206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510A85A-6C8C-436A-9D51-5679381E87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04806" y="4161114"/>
                <a:ext cx="3047206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r>
              <a:rPr lang="en-GB" dirty="0">
                <a:sym typeface="Wingdings" panose="05000000000000000000" pitchFamily="2" charset="2"/>
              </a:rPr>
              <a:t>Typically using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array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matrix </a:t>
            </a:r>
            <a:r>
              <a:rPr lang="en-GB" dirty="0">
                <a:sym typeface="Wingdings" panose="05000000000000000000" pitchFamily="2" charset="2"/>
              </a:rPr>
              <a:t>or a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hash table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0656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  <a:r>
              <a:rPr lang="bg-BG" dirty="0"/>
              <a:t> </a:t>
            </a:r>
            <a:r>
              <a:rPr lang="en-US" dirty="0"/>
              <a:t>with DP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CB338AB-8DD4-4C55-B57C-ED7453566A23}"/>
              </a:ext>
            </a:extLst>
          </p:cNvPr>
          <p:cNvSpPr/>
          <p:nvPr/>
        </p:nvSpPr>
        <p:spPr>
          <a:xfrm rot="5400000">
            <a:off x="5635624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7BC9A-9AEC-497A-9337-664467A4D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1058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387F49-2DC2-47C0-A12F-B3734BD19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119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2DAD24-3199-4382-B31B-9CA4A233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0506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51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01677EF-0115-422E-B18D-790C6D30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9180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88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E27DA8A-618F-4C54-8675-68E7F7021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86278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13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C160CB1-BA6A-4A2C-B529-A0770C5F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2224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2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3272855">
            <a:off x="5216593" y="3431133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C830B5B-0578-4467-8483-1DB938DA2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27472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4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8706678">
            <a:off x="4384718" y="222049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145DB60-71C2-49F8-B888-23208CE4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86751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6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1" b="1" noProof="1"/>
              <a:t>#DsAlgo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358025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320843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541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435649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76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1300B9-A6B1-4755-974E-12A8371405CD}"/>
              </a:ext>
            </a:extLst>
          </p:cNvPr>
          <p:cNvSpPr/>
          <p:nvPr/>
        </p:nvSpPr>
        <p:spPr>
          <a:xfrm rot="2554700">
            <a:off x="6894224" y="2222086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61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1702" y="2723899"/>
            <a:ext cx="914400" cy="914400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859E8DA-539A-4AB4-9D7A-8C75107C9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71239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0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08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649610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800182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90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03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530574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49610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3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65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9C7812-431A-40DA-B487-562C7C984770}"/>
              </a:ext>
            </a:extLst>
          </p:cNvPr>
          <p:cNvCxnSpPr>
            <a:cxnSpLocks noChangeShapeType="1"/>
            <a:stCxn id="17" idx="0"/>
          </p:cNvCxnSpPr>
          <p:nvPr/>
        </p:nvCxnSpPr>
        <p:spPr bwMode="auto">
          <a:xfrm flipV="1">
            <a:off x="4546651" y="450354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5E12B3-B800-41CB-A07F-461EA2C08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3632" y="506466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DCD322-5AB2-4D49-A234-7A0D99730BD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694713" y="450354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D0E07A-A489-4026-B322-E675CBF72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983" y="505941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5C30FC-08D9-403F-86F7-1FDE2F35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8923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A0696147-EA5B-423B-BA78-06BBC2A5C30D}"/>
              </a:ext>
            </a:extLst>
          </p:cNvPr>
          <p:cNvSpPr/>
          <p:nvPr/>
        </p:nvSpPr>
        <p:spPr>
          <a:xfrm>
            <a:off x="1507264" y="1664313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23E113-31DA-4DA4-8526-46D42D2CA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158760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1855A3-790A-42CF-A791-113BEC76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27102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BF4AA001-4BFE-4AE6-80EB-0A43CACE7825}"/>
              </a:ext>
            </a:extLst>
          </p:cNvPr>
          <p:cNvSpPr/>
          <p:nvPr/>
        </p:nvSpPr>
        <p:spPr>
          <a:xfrm>
            <a:off x="1507264" y="2346107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F8D112-F2A8-449A-BAB6-02AB27FC8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26940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3BCCCE-8155-46B5-9C20-DD88BA3C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295119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DD2C282E-937D-464A-A022-6B753C4FA2A4}"/>
              </a:ext>
            </a:extLst>
          </p:cNvPr>
          <p:cNvSpPr/>
          <p:nvPr/>
        </p:nvSpPr>
        <p:spPr>
          <a:xfrm>
            <a:off x="1507264" y="3026279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6F248FD-FA42-4A0B-B22F-485D7016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2949574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1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AA299DFB-B048-49FB-A5FD-C911EBA93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5833" y="3816591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F348C5A-72E0-4F26-ADF0-82431F72A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3629232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05A53D8C-FF0D-4762-A6B8-970389083262}"/>
              </a:ext>
            </a:extLst>
          </p:cNvPr>
          <p:cNvSpPr/>
          <p:nvPr/>
        </p:nvSpPr>
        <p:spPr>
          <a:xfrm>
            <a:off x="1507264" y="3704315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4C342D-248B-4ACD-ABD2-9A789CE23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564" y="3627610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2</a:t>
            </a:r>
          </a:p>
        </p:txBody>
      </p:sp>
      <p:pic>
        <p:nvPicPr>
          <p:cNvPr id="34" name="Graphic 33" descr="Close">
            <a:extLst>
              <a:ext uri="{FF2B5EF4-FFF2-40B4-BE49-F238E27FC236}">
                <a16:creationId xmlns:a16="http://schemas.microsoft.com/office/drawing/2014/main" id="{04BFD3EC-A880-404F-8776-3EEFFDA3F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9922" y="2723899"/>
            <a:ext cx="914400" cy="91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E50018A6-CC4D-47D4-A6FE-70630637D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28" y="4307268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</a:t>
            </a:r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4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30452427-2866-4C76-B185-7108F385AA67}"/>
              </a:ext>
            </a:extLst>
          </p:cNvPr>
          <p:cNvSpPr/>
          <p:nvPr/>
        </p:nvSpPr>
        <p:spPr>
          <a:xfrm>
            <a:off x="1504980" y="4382351"/>
            <a:ext cx="512940" cy="3942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99537B-A303-4E11-8FAD-2EC1C1460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280" y="4305646"/>
            <a:ext cx="849942" cy="5443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bg-B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DCABD9F-18E2-4505-A8C2-C134B93A0A80}"/>
              </a:ext>
            </a:extLst>
          </p:cNvPr>
          <p:cNvSpPr/>
          <p:nvPr/>
        </p:nvSpPr>
        <p:spPr>
          <a:xfrm rot="5400000">
            <a:off x="6964860" y="994372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4C73C130-8EF0-427A-B74A-32A15CEE7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52186"/>
              </p:ext>
            </p:extLst>
          </p:nvPr>
        </p:nvGraphicFramePr>
        <p:xfrm>
          <a:off x="8990012" y="5257800"/>
          <a:ext cx="220470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78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Top down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recursively</a:t>
            </a:r>
            <a:r>
              <a:rPr lang="en-GB" dirty="0"/>
              <a:t> by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breaking down</a:t>
            </a:r>
            <a:r>
              <a:rPr lang="en-GB" dirty="0"/>
              <a:t> the problem further and further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Bottom up </a:t>
            </a:r>
            <a:r>
              <a:rPr lang="en-GB" dirty="0"/>
              <a:t>approach</a:t>
            </a:r>
          </a:p>
          <a:p>
            <a:pPr lvl="1"/>
            <a:r>
              <a:rPr lang="en-GB" dirty="0"/>
              <a:t>Solve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GB" dirty="0"/>
              <a:t> by solving smaller problems 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constructing the whole solution from the bottom up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vs Bottom Up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090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5348"/>
              </p:ext>
            </p:extLst>
          </p:nvPr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845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44180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26654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59003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553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6094412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4341812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7576716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38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2201F6-5DA7-4072-BD49-6FD9BCE10CEA}"/>
              </a:ext>
            </a:extLst>
          </p:cNvPr>
          <p:cNvGraphicFramePr>
            <a:graphicFrameLocks noGrp="1"/>
          </p:cNvGraphicFramePr>
          <p:nvPr/>
        </p:nvGraphicFramePr>
        <p:xfrm>
          <a:off x="2132012" y="3200400"/>
          <a:ext cx="8125885" cy="9144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1625177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1625177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377530B-F049-4D9D-BBF4-9DA0666AF853}"/>
              </a:ext>
            </a:extLst>
          </p:cNvPr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A3C6F-446D-40D0-9234-B23C6D07C437}"/>
              </a:ext>
            </a:extLst>
          </p:cNvPr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2D005A3F-3DB5-4CB4-83A4-E8DC5159BF85}"/>
              </a:ext>
            </a:extLst>
          </p:cNvPr>
          <p:cNvSpPr/>
          <p:nvPr/>
        </p:nvSpPr>
        <p:spPr>
          <a:xfrm flipH="1">
            <a:off x="7667444" y="2344795"/>
            <a:ext cx="1371600" cy="838200"/>
          </a:xfrm>
          <a:prstGeom prst="uturnArrow">
            <a:avLst>
              <a:gd name="adj1" fmla="val 14708"/>
              <a:gd name="adj2" fmla="val 16252"/>
              <a:gd name="adj3" fmla="val 22941"/>
              <a:gd name="adj4" fmla="val 48971"/>
              <a:gd name="adj5" fmla="val 94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CBBB95A2-C6B2-4DD7-8156-01D03FD2FAA1}"/>
              </a:ext>
            </a:extLst>
          </p:cNvPr>
          <p:cNvSpPr/>
          <p:nvPr/>
        </p:nvSpPr>
        <p:spPr>
          <a:xfrm flipH="1">
            <a:off x="5914844" y="1981200"/>
            <a:ext cx="4141968" cy="1210498"/>
          </a:xfrm>
          <a:prstGeom prst="uturnArrow">
            <a:avLst>
              <a:gd name="adj1" fmla="val 10806"/>
              <a:gd name="adj2" fmla="val 12529"/>
              <a:gd name="adj3" fmla="val 14627"/>
              <a:gd name="adj4" fmla="val 48971"/>
              <a:gd name="adj5" fmla="val 95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A27B35C8-1BA2-4C78-A0EA-72C81B8429F1}"/>
              </a:ext>
            </a:extLst>
          </p:cNvPr>
          <p:cNvSpPr/>
          <p:nvPr/>
        </p:nvSpPr>
        <p:spPr>
          <a:xfrm>
            <a:off x="9149748" y="2438400"/>
            <a:ext cx="630295" cy="630295"/>
          </a:xfrm>
          <a:prstGeom prst="mathPlus">
            <a:avLst>
              <a:gd name="adj1" fmla="val 12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A3013-08E0-4750-88AC-8D9C928D197C}"/>
              </a:ext>
            </a:extLst>
          </p:cNvPr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077E5-085D-4125-88AA-228C90F86F6D}"/>
              </a:ext>
            </a:extLst>
          </p:cNvPr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67FBA7-ADFE-4BD8-9FC7-816F3DA7184C}"/>
              </a:ext>
            </a:extLst>
          </p:cNvPr>
          <p:cNvSpPr txBox="1"/>
          <p:nvPr/>
        </p:nvSpPr>
        <p:spPr>
          <a:xfrm>
            <a:off x="8651958" y="3661837"/>
            <a:ext cx="161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33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Recursive Fibonacci (divide-and-conquer, no </a:t>
            </a:r>
            <a:r>
              <a:rPr lang="en-US" sz="3200" noProof="1"/>
              <a:t>memoization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/>
              <a:t> dynamic programming (recursive with </a:t>
            </a:r>
            <a:r>
              <a:rPr lang="en-US" sz="3200" noProof="1"/>
              <a:t>memorization)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b="1" dirty="0"/>
              <a:t> </a:t>
            </a:r>
            <a:r>
              <a:rPr lang="en-US" sz="3200" dirty="0"/>
              <a:t>dynamic programming (iterative)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If we want to find the 36</a:t>
            </a:r>
            <a:r>
              <a:rPr lang="en-US" sz="3200" baseline="30000" dirty="0"/>
              <a:t>th</a:t>
            </a:r>
            <a:r>
              <a:rPr lang="en-US" sz="3200" dirty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Recursive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48 315 633</a:t>
            </a:r>
            <a:r>
              <a:rPr lang="en-US" sz="3000" dirty="0"/>
              <a:t> steps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Dynamic programming solution takes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36</a:t>
            </a:r>
            <a:r>
              <a:rPr lang="en-US" sz="3000" dirty="0"/>
              <a:t>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AFA253-9BEF-424E-81C3-141D3ADC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BDBD3D-F464-4A23-B5B4-E22A9EED0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and Reconstructing LIS</a:t>
            </a:r>
            <a:endParaRPr lang="bg-BG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B90369-3405-41D9-A285-5600AFBFD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8495" y="3429000"/>
          <a:ext cx="1065611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559117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6930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9942861B-3983-4C36-A2F6-D71C470C4B2B}"/>
              </a:ext>
            </a:extLst>
          </p:cNvPr>
          <p:cNvSpPr/>
          <p:nvPr/>
        </p:nvSpPr>
        <p:spPr>
          <a:xfrm rot="10800000">
            <a:off x="7770812" y="2887767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1" name="Arrow: Curved Up 20">
            <a:extLst>
              <a:ext uri="{FF2B5EF4-FFF2-40B4-BE49-F238E27FC236}">
                <a16:creationId xmlns:a16="http://schemas.microsoft.com/office/drawing/2014/main" id="{012C0331-8336-4FFD-841A-380EAD22D79F}"/>
              </a:ext>
            </a:extLst>
          </p:cNvPr>
          <p:cNvSpPr/>
          <p:nvPr/>
        </p:nvSpPr>
        <p:spPr>
          <a:xfrm rot="10800000">
            <a:off x="6856412" y="2883850"/>
            <a:ext cx="10668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AFDABB78-6644-4FFD-9594-396382822A7F}"/>
              </a:ext>
            </a:extLst>
          </p:cNvPr>
          <p:cNvSpPr/>
          <p:nvPr/>
        </p:nvSpPr>
        <p:spPr>
          <a:xfrm rot="10800000">
            <a:off x="4037012" y="2879933"/>
            <a:ext cx="2971800" cy="533400"/>
          </a:xfrm>
          <a:prstGeom prst="curvedUpArrow">
            <a:avLst>
              <a:gd name="adj1" fmla="val 2815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9F8CB6EB-07F2-4EE6-8D68-1B20E30770AB}"/>
              </a:ext>
            </a:extLst>
          </p:cNvPr>
          <p:cNvSpPr/>
          <p:nvPr/>
        </p:nvSpPr>
        <p:spPr>
          <a:xfrm rot="10800000">
            <a:off x="2208212" y="2876016"/>
            <a:ext cx="1981200" cy="5334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ED299FF-A3C9-4277-BA2D-EAA5B4A770A4}"/>
              </a:ext>
            </a:extLst>
          </p:cNvPr>
          <p:cNvSpPr/>
          <p:nvPr/>
        </p:nvSpPr>
        <p:spPr>
          <a:xfrm rot="10800000">
            <a:off x="8685212" y="2514600"/>
            <a:ext cx="1143000" cy="910483"/>
          </a:xfrm>
          <a:prstGeom prst="curvedUpArrow">
            <a:avLst>
              <a:gd name="adj1" fmla="val 13913"/>
              <a:gd name="adj2" fmla="val 36754"/>
              <a:gd name="adj3" fmla="val 25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5AFEAC2B-F0D1-4641-9C2B-A11A4F6C7CB4}"/>
              </a:ext>
            </a:extLst>
          </p:cNvPr>
          <p:cNvSpPr/>
          <p:nvPr/>
        </p:nvSpPr>
        <p:spPr>
          <a:xfrm rot="10800000">
            <a:off x="8685212" y="2891684"/>
            <a:ext cx="1905000" cy="533400"/>
          </a:xfrm>
          <a:prstGeom prst="curved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9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Usually by breaking down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overlapping sub-problems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contrast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and Conquer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Sub-problems don't overlap 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br>
              <a:rPr lang="en-US" dirty="0"/>
            </a:br>
            <a:r>
              <a:rPr lang="en-US" dirty="0"/>
              <a:t>within a given sequence</a:t>
            </a:r>
          </a:p>
          <a:p>
            <a:r>
              <a:rPr lang="en-US" dirty="0"/>
              <a:t>This subsequence is not necessarily contiguous, or unique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 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8,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{3, 5, 6, 7}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GB" dirty="0"/>
              <a:t>LIS Optimal Substructure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Recursive Top-Down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Break up </a:t>
            </a:r>
            <a:r>
              <a:rPr lang="en-GB" dirty="0"/>
              <a:t>the problem into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r>
              <a:rPr lang="en-GB" dirty="0"/>
              <a:t>Characterize the structure of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Compute</a:t>
            </a:r>
            <a:r>
              <a:rPr lang="en-GB" dirty="0"/>
              <a:t> the optimal solutions, typically in a bottom-up fashion</a:t>
            </a:r>
          </a:p>
          <a:p>
            <a:r>
              <a:rPr lang="en-GB" dirty="0"/>
              <a:t>Construct an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optimal solution</a:t>
            </a:r>
            <a:r>
              <a:rPr lang="en-GB" dirty="0"/>
              <a:t> from computed information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Sub-Structure</a:t>
            </a:r>
            <a:endParaRPr lang="bg-BG" dirty="0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2A7F561D-DD71-4480-A5D2-F54B5E62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038600"/>
            <a:ext cx="2057400" cy="849782"/>
          </a:xfrm>
          <a:prstGeom prst="wedgeRoundRectCallout">
            <a:avLst>
              <a:gd name="adj1" fmla="val -62925"/>
              <a:gd name="adj2" fmla="val -442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noProof="1">
                <a:solidFill>
                  <a:schemeClr val="tx1"/>
                </a:solidFill>
              </a:rPr>
              <a:t>Optimal sub-structure</a:t>
            </a:r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0206839">
            <a:off x="3843635" y="1712373"/>
            <a:ext cx="1085009" cy="17468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9637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9346806">
            <a:off x="1388302" y="3029346"/>
            <a:ext cx="729163" cy="1380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841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33758">
            <a:off x="893690" y="421488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80198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452145">
            <a:off x="1820129" y="4220304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21706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306283" y="3126349"/>
            <a:ext cx="251211" cy="139669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9D36EC-48A5-489B-BBC5-2193CDF433F2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879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2554788" y="4818885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708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1513559">
            <a:off x="3059558" y="2994142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587CE-2C41-4A7F-BE05-8DBB30FA9823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587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Recursive Approach</a:t>
            </a: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8DFEE642-7AFA-4B46-A13B-58B41AF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3213" y="892032"/>
            <a:ext cx="3962400" cy="3962400"/>
          </a:xfrm>
          <a:prstGeom prst="rect">
            <a:avLst/>
          </a:prstGeom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982627B0-54AF-415C-B6CF-EBC98385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212" y="1600200"/>
            <a:ext cx="1676400" cy="1676400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CDDE1CDA-9D3F-44D1-9AD2-00550152B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890" y="1930878"/>
            <a:ext cx="659922" cy="659922"/>
          </a:xfrm>
          <a:prstGeom prst="rect">
            <a:avLst/>
          </a:prstGeom>
        </p:spPr>
      </p:pic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74ACBEAA-65E2-4814-8263-28E61BDBE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2412" y="2057400"/>
            <a:ext cx="278922" cy="278922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97BB200-092A-4A86-AA46-86B454D3B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590" y="2114549"/>
            <a:ext cx="102078" cy="102078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A259B118-8B17-4D22-9014-30B3592609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2135446"/>
            <a:ext cx="38053" cy="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5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60865">
            <a:off x="6040608" y="2010656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7139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2327655">
            <a:off x="6762322" y="208511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10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5400000">
            <a:off x="7745078" y="3087740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4242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697838">
            <a:off x="8399026" y="1800713"/>
            <a:ext cx="378803" cy="152005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5231F5-684D-4D86-A022-DB71BC573637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70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LIS – Optimal SS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2" y="888666"/>
            <a:ext cx="930936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3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  <a:endCxn id="23" idx="4"/>
          </p:cNvCxnSpPr>
          <p:nvPr/>
        </p:nvCxnSpPr>
        <p:spPr bwMode="auto">
          <a:xfrm flipV="1">
            <a:off x="2851281" y="1673864"/>
            <a:ext cx="3708599" cy="64266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stCxn id="23" idx="4"/>
            <a:endCxn id="11" idx="1"/>
          </p:cNvCxnSpPr>
          <p:nvPr/>
        </p:nvCxnSpPr>
        <p:spPr bwMode="auto">
          <a:xfrm>
            <a:off x="6559880" y="1673864"/>
            <a:ext cx="876517" cy="64086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5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470" y="2211351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355C4F-A1E2-4756-98A2-342D2AF9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743" y="2210237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8E855A-CB50-42E2-B325-DED76DA31C5D}"/>
              </a:ext>
            </a:extLst>
          </p:cNvPr>
          <p:cNvCxnSpPr>
            <a:cxnSpLocks noChangeShapeType="1"/>
            <a:stCxn id="20" idx="0"/>
            <a:endCxn id="23" idx="4"/>
          </p:cNvCxnSpPr>
          <p:nvPr/>
        </p:nvCxnSpPr>
        <p:spPr bwMode="auto">
          <a:xfrm flipV="1">
            <a:off x="5624081" y="1673864"/>
            <a:ext cx="935799" cy="536373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129CFC-28B7-4B5E-B510-53E972D89F2B}"/>
              </a:ext>
            </a:extLst>
          </p:cNvPr>
          <p:cNvCxnSpPr>
            <a:cxnSpLocks noChangeShapeType="1"/>
            <a:stCxn id="23" idx="4"/>
            <a:endCxn id="33" idx="1"/>
          </p:cNvCxnSpPr>
          <p:nvPr/>
        </p:nvCxnSpPr>
        <p:spPr bwMode="auto">
          <a:xfrm>
            <a:off x="6559880" y="1673864"/>
            <a:ext cx="3584003" cy="6397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2F63151-D1BA-43A9-ACEF-0F2A51F6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9956" y="2210237"/>
            <a:ext cx="777944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92CA78-E9B7-43E6-A252-ECA36E80B5CB}"/>
              </a:ext>
            </a:extLst>
          </p:cNvPr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{</a:t>
            </a:r>
            <a:r>
              <a:rPr lang="en-US" sz="2800" b="1" dirty="0"/>
              <a:t>3</a:t>
            </a:r>
            <a:r>
              <a:rPr lang="en-US" sz="2800" dirty="0"/>
              <a:t>,</a:t>
            </a:r>
            <a:r>
              <a:rPr lang="en-US" sz="2800" b="1" dirty="0"/>
              <a:t> 5</a:t>
            </a:r>
            <a:r>
              <a:rPr lang="en-US" sz="2800" dirty="0"/>
              <a:t>, 8, </a:t>
            </a:r>
            <a:r>
              <a:rPr lang="en-US" sz="2800" b="1" dirty="0"/>
              <a:t>6</a:t>
            </a:r>
            <a:r>
              <a:rPr lang="en-US" sz="2800" dirty="0"/>
              <a:t>,</a:t>
            </a:r>
            <a:r>
              <a:rPr lang="en-US" sz="2800" b="1" dirty="0"/>
              <a:t> 7</a:t>
            </a:r>
            <a:r>
              <a:rPr lang="en-US" sz="2800" dirty="0"/>
              <a:t>} </a:t>
            </a:r>
            <a:endParaRPr lang="en-GB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C217C8-87A2-4AD6-98D5-D189E4BD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973" y="340188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8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2A6B68-1ECC-4E9C-B654-9A25A2645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136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9881E4-AAF6-4090-AB9D-594B696A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694" y="3388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23E118-5FC8-4FEF-AE8C-3BE6102D1395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1585311" y="2936061"/>
            <a:ext cx="968039" cy="46582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25C6F3-5473-4E7E-8F06-5A762BD639F4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flipV="1">
            <a:off x="2535032" y="2936061"/>
            <a:ext cx="18318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FB392D-BAE9-4F14-AA72-AECA686FBF9A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2553350" y="2936061"/>
            <a:ext cx="986124" cy="452915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82B5E61-6B7A-497C-A353-D15EC8544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31358F-C1E7-448F-A377-2A98AE37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497" y="4531976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C3DF22-5DDA-4F6E-B5F7-5C8E22854AB2}"/>
              </a:ext>
            </a:extLst>
          </p:cNvPr>
          <p:cNvCxnSpPr>
            <a:cxnSpLocks noChangeShapeType="1"/>
            <a:stCxn id="21" idx="0"/>
          </p:cNvCxnSpPr>
          <p:nvPr/>
        </p:nvCxnSpPr>
        <p:spPr bwMode="auto">
          <a:xfrm flipV="1">
            <a:off x="1105550" y="4127710"/>
            <a:ext cx="479761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E79110-AA91-4B47-B2C0-0F5A34C0027E}"/>
              </a:ext>
            </a:extLst>
          </p:cNvPr>
          <p:cNvCxnSpPr>
            <a:cxnSpLocks noChangeShapeType="1"/>
            <a:stCxn id="22" idx="0"/>
          </p:cNvCxnSpPr>
          <p:nvPr/>
        </p:nvCxnSpPr>
        <p:spPr bwMode="auto">
          <a:xfrm flipH="1" flipV="1">
            <a:off x="1585311" y="4127710"/>
            <a:ext cx="462524" cy="40426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E2C0BF6-5906-4885-9E5E-21E8202D02EA}"/>
              </a:ext>
            </a:extLst>
          </p:cNvPr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A6D3B911-F453-4F5A-8E2A-BB07CB8D2A75}"/>
              </a:ext>
            </a:extLst>
          </p:cNvPr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5D3BCD-096B-4E66-8667-BEB89D16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853" y="558025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85BAA1-984A-4EAA-B7DE-77ABF134C235}"/>
              </a:ext>
            </a:extLst>
          </p:cNvPr>
          <p:cNvCxnSpPr>
            <a:cxnSpLocks noChangeShapeType="1"/>
            <a:stCxn id="28" idx="0"/>
            <a:endCxn id="16" idx="4"/>
          </p:cNvCxnSpPr>
          <p:nvPr/>
        </p:nvCxnSpPr>
        <p:spPr bwMode="auto">
          <a:xfrm flipH="1" flipV="1">
            <a:off x="2535032" y="4114800"/>
            <a:ext cx="9159" cy="146545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3A4469-D0C7-4F82-B80C-CB1F5B99E8D5}"/>
              </a:ext>
            </a:extLst>
          </p:cNvPr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268F3D-34FC-48D3-923F-A64C3C08A6F0}"/>
              </a:ext>
            </a:extLst>
          </p:cNvPr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5A8CA-FF64-4F81-8911-7A45751E21D3}"/>
              </a:ext>
            </a:extLst>
          </p:cNvPr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F4C73-2289-4027-A9AE-C25A52D36E75}"/>
              </a:ext>
            </a:extLst>
          </p:cNvPr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F7A2D6-C4D3-4B9C-A16C-7873E96E6D14}"/>
              </a:ext>
            </a:extLst>
          </p:cNvPr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3</a:t>
            </a:r>
            <a:endParaRPr lang="en-GB" sz="28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E99BBF-7E55-4E11-BC83-A00DE652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89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6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34F32A-A098-4F51-8897-692C50620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3074" y="3342711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2AF37F-B2CD-4338-A6C8-EBDEB2424DA3}"/>
              </a:ext>
            </a:extLst>
          </p:cNvPr>
          <p:cNvCxnSpPr>
            <a:cxnSpLocks noChangeShapeType="1"/>
            <a:stCxn id="35" idx="0"/>
            <a:endCxn id="20" idx="4"/>
          </p:cNvCxnSpPr>
          <p:nvPr/>
        </p:nvCxnSpPr>
        <p:spPr bwMode="auto">
          <a:xfrm flipV="1">
            <a:off x="5152127" y="2936061"/>
            <a:ext cx="471954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CE7756-555B-436A-89CF-B380B2CB669F}"/>
              </a:ext>
            </a:extLst>
          </p:cNvPr>
          <p:cNvCxnSpPr>
            <a:cxnSpLocks noChangeShapeType="1"/>
            <a:stCxn id="38" idx="0"/>
            <a:endCxn id="20" idx="4"/>
          </p:cNvCxnSpPr>
          <p:nvPr/>
        </p:nvCxnSpPr>
        <p:spPr bwMode="auto">
          <a:xfrm flipH="1" flipV="1">
            <a:off x="5624081" y="2936061"/>
            <a:ext cx="470331" cy="40665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A5AE5524-6844-45E6-93CD-828B5E06A0B8}"/>
              </a:ext>
            </a:extLst>
          </p:cNvPr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7690666F-12B3-4250-B5AB-BA046F487BA3}"/>
              </a:ext>
            </a:extLst>
          </p:cNvPr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name="adj1" fmla="val 27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B7062F-A029-4A9F-9CE3-4315BB011E38}"/>
              </a:ext>
            </a:extLst>
          </p:cNvPr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2CEB497-4DE0-412C-99A7-3223F1DB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104" y="3366398"/>
            <a:ext cx="84267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7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8F51-C48B-4230-8297-8C2D4010DB1D}"/>
              </a:ext>
            </a:extLst>
          </p:cNvPr>
          <p:cNvCxnSpPr>
            <a:cxnSpLocks noChangeShapeType="1"/>
            <a:stCxn id="44" idx="0"/>
            <a:endCxn id="11" idx="4"/>
          </p:cNvCxnSpPr>
          <p:nvPr/>
        </p:nvCxnSpPr>
        <p:spPr bwMode="auto">
          <a:xfrm flipV="1">
            <a:off x="7711442" y="2917251"/>
            <a:ext cx="0" cy="44914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89FB39-FF4C-45A6-9A45-37F9A37C9715}"/>
              </a:ext>
            </a:extLst>
          </p:cNvPr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4FF0B-AAE6-4369-84F3-184E634088A5}"/>
              </a:ext>
            </a:extLst>
          </p:cNvPr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B49E48-59E3-400E-8468-744C1D3360AE}"/>
              </a:ext>
            </a:extLst>
          </p:cNvPr>
          <p:cNvSpPr txBox="1"/>
          <p:nvPr/>
        </p:nvSpPr>
        <p:spPr>
          <a:xfrm>
            <a:off x="10742612" y="1964873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1</a:t>
            </a:r>
            <a:endParaRPr lang="en-GB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FD3682-0CB0-4F01-A7D8-9E1246B6B605}"/>
              </a:ext>
            </a:extLst>
          </p:cNvPr>
          <p:cNvSpPr txBox="1"/>
          <p:nvPr/>
        </p:nvSpPr>
        <p:spPr>
          <a:xfrm>
            <a:off x="6825555" y="547007"/>
            <a:ext cx="25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4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740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DP </a:t>
            </a:r>
            <a:r>
              <a:rPr lang="en-GB" dirty="0">
                <a:sym typeface="Wingdings" panose="05000000000000000000" pitchFamily="2" charset="2"/>
              </a:rPr>
              <a:t> sub-problems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overlap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/>
              <a:t>In order to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avoid</a:t>
            </a:r>
            <a:r>
              <a:rPr lang="en-GB" dirty="0"/>
              <a:t>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solving</a:t>
            </a:r>
            <a:r>
              <a:rPr lang="en-GB" dirty="0"/>
              <a:t> problems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multiple times</a:t>
            </a:r>
            <a:r>
              <a:rPr lang="en-GB" dirty="0"/>
              <a:t>, memorize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save/cache</a:t>
            </a:r>
            <a:r>
              <a:rPr lang="en-GB" dirty="0">
                <a:sym typeface="Wingdings" panose="05000000000000000000" pitchFamily="2" charset="2"/>
              </a:rPr>
              <a:t> sub-problem solutions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later use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Example: </a:t>
            </a:r>
          </a:p>
          <a:p>
            <a:pPr lvl="1"/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Save </a:t>
            </a:r>
            <a:r>
              <a:rPr lang="en-GB" dirty="0">
                <a:sym typeface="Wingdings" panose="05000000000000000000" pitchFamily="2" charset="2"/>
              </a:rPr>
              <a:t>the length of the LIS </a:t>
            </a:r>
            <a:b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</a:br>
            <a:r>
              <a:rPr lang="en-GB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starting/ending </a:t>
            </a:r>
            <a:r>
              <a:rPr lang="en-GB" dirty="0">
                <a:sym typeface="Wingdings" panose="05000000000000000000" pitchFamily="2" charset="2"/>
              </a:rPr>
              <a:t>with each number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Memoization</a:t>
            </a:r>
            <a:endParaRPr lang="bg-B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4DE63C-3DC6-439F-A0CF-AF31DACD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41848"/>
              </p:ext>
            </p:extLst>
          </p:nvPr>
        </p:nvGraphicFramePr>
        <p:xfrm>
          <a:off x="9299907" y="4244622"/>
          <a:ext cx="2204705" cy="13716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440941">
                  <a:extLst>
                    <a:ext uri="{9D8B030D-6E8A-4147-A177-3AD203B41FA5}">
                      <a16:colId xmlns:a16="http://schemas.microsoft.com/office/drawing/2014/main" val="368288126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878287020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2672259788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3456722516"/>
                    </a:ext>
                  </a:extLst>
                </a:gridCol>
                <a:gridCol w="440941">
                  <a:extLst>
                    <a:ext uri="{9D8B030D-6E8A-4147-A177-3AD203B41FA5}">
                      <a16:colId xmlns:a16="http://schemas.microsoft.com/office/drawing/2014/main" val="136368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2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52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7986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513C7D-4398-4EC2-949A-5BC053B6A223}"/>
              </a:ext>
            </a:extLst>
          </p:cNvPr>
          <p:cNvSpPr txBox="1"/>
          <p:nvPr/>
        </p:nvSpPr>
        <p:spPr>
          <a:xfrm>
            <a:off x="11134803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8B060-AB71-476C-8B04-B5030AC7132B}"/>
              </a:ext>
            </a:extLst>
          </p:cNvPr>
          <p:cNvSpPr txBox="1"/>
          <p:nvPr/>
        </p:nvSpPr>
        <p:spPr>
          <a:xfrm>
            <a:off x="10664229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D9284-C669-40AA-A9A4-ACAF9F410426}"/>
              </a:ext>
            </a:extLst>
          </p:cNvPr>
          <p:cNvSpPr txBox="1"/>
          <p:nvPr/>
        </p:nvSpPr>
        <p:spPr>
          <a:xfrm>
            <a:off x="10238276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A24DF-946A-486D-8671-49A0A7A64C19}"/>
              </a:ext>
            </a:extLst>
          </p:cNvPr>
          <p:cNvSpPr txBox="1"/>
          <p:nvPr/>
        </p:nvSpPr>
        <p:spPr>
          <a:xfrm>
            <a:off x="9793398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22574-4012-413F-873D-E7241094B463}"/>
              </a:ext>
            </a:extLst>
          </p:cNvPr>
          <p:cNvSpPr txBox="1"/>
          <p:nvPr/>
        </p:nvSpPr>
        <p:spPr>
          <a:xfrm>
            <a:off x="9348520" y="51653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A2080C-F0CE-46AB-A44D-76A12EC88F4C}"/>
              </a:ext>
            </a:extLst>
          </p:cNvPr>
          <p:cNvSpPr txBox="1"/>
          <p:nvPr/>
        </p:nvSpPr>
        <p:spPr>
          <a:xfrm>
            <a:off x="7833296" y="4642098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Number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60CC9-99DD-4AF9-B8ED-F9F0662944F3}"/>
              </a:ext>
            </a:extLst>
          </p:cNvPr>
          <p:cNvSpPr txBox="1"/>
          <p:nvPr/>
        </p:nvSpPr>
        <p:spPr>
          <a:xfrm>
            <a:off x="7161212" y="5115580"/>
            <a:ext cx="2041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Length of LIS</a:t>
            </a:r>
          </a:p>
        </p:txBody>
      </p:sp>
    </p:spTree>
    <p:extLst>
      <p:ext uri="{BB962C8B-B14F-4D97-AF65-F5344CB8AC3E}">
        <p14:creationId xmlns:p14="http://schemas.microsoft.com/office/powerpoint/2010/main" val="17246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894400"/>
            <a:ext cx="10363200" cy="820600"/>
          </a:xfrm>
        </p:spPr>
        <p:txBody>
          <a:bodyPr/>
          <a:lstStyle/>
          <a:p>
            <a:r>
              <a:rPr lang="en-US" dirty="0"/>
              <a:t>Longest Increasing Subsequence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Iterative Bottom-Up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228A5-EDFF-41B3-98A0-BEA42CFD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1219200"/>
            <a:ext cx="399828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6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36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0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7510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411682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26397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66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Fibonacci sequence </a:t>
            </a:r>
            <a:r>
              <a:rPr lang="en-US" dirty="0"/>
              <a:t>holds the following integers:</a:t>
            </a:r>
          </a:p>
          <a:p>
            <a:pPr lvl="1"/>
            <a:r>
              <a:rPr lang="en-US" dirty="0"/>
              <a:t>0, 1, 1, 2, 3, 5, 8, 13, 21, 34, 55, 89, 144, …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first two</a:t>
            </a:r>
            <a:r>
              <a:rPr lang="en-US" dirty="0"/>
              <a:t> numbers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  <a:p>
            <a:pPr lvl="1"/>
            <a:r>
              <a:rPr lang="en-US" dirty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/>
              <a:t>Recursive mathematical formula: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0,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en-US" b="1" baseline="-100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=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n-1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+ F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3579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7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451130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54848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3, 5, 12, 15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6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63992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6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73556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8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8270028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5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9218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8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0183574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3, 5, 7, 8, 9, 10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8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877C60A-C33A-4FAE-B136-DFB87BB011DB}"/>
              </a:ext>
            </a:extLst>
          </p:cNvPr>
          <p:cNvGrpSpPr/>
          <p:nvPr/>
        </p:nvGrpSpPr>
        <p:grpSpPr>
          <a:xfrm>
            <a:off x="11123612" y="2334783"/>
            <a:ext cx="304800" cy="2047428"/>
            <a:chOff x="1751012" y="2334783"/>
            <a:chExt cx="304800" cy="204742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51D52E8C-725A-4E68-80F0-DFAAD9EEE0DD}"/>
                </a:ext>
              </a:extLst>
            </p:cNvPr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F2F5B-F268-46C7-8BE1-C809EE4F5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11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895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4573423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7490ADD8-0DDC-47DC-B73A-71891B76D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561" y="5008121"/>
            <a:ext cx="479701" cy="479701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271A7E97-FC3F-4A0D-868C-7D46CF326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7812" y="5008121"/>
            <a:ext cx="479701" cy="4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0B6BC-6E1F-4D28-A99B-6A0F17CC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Fib(4)</a:t>
            </a:r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A02A29-EC7E-4240-B77B-CB2BD0AB3E5B}"/>
              </a:ext>
            </a:extLst>
          </p:cNvPr>
          <p:cNvSpPr/>
          <p:nvPr/>
        </p:nvSpPr>
        <p:spPr>
          <a:xfrm rot="5400000">
            <a:off x="5626640" y="914400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9662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Increasing Subsequence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286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344754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B1370F-4994-4FAF-8648-3C6E3CBA2A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4609080"/>
          <a:ext cx="11284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14290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DF78E6-5601-409D-8CCB-ADFA5F1387B2}"/>
              </a:ext>
            </a:extLst>
          </p:cNvPr>
          <p:cNvSpPr txBox="1"/>
          <p:nvPr/>
        </p:nvSpPr>
        <p:spPr>
          <a:xfrm>
            <a:off x="7929124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86AC4-BF26-4871-A6F2-F8785B951913}"/>
              </a:ext>
            </a:extLst>
          </p:cNvPr>
          <p:cNvSpPr txBox="1"/>
          <p:nvPr/>
        </p:nvSpPr>
        <p:spPr>
          <a:xfrm>
            <a:off x="1497488" y="465893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3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B71CB-38CB-4D9A-A4DB-48D8FB64533A}"/>
              </a:ext>
            </a:extLst>
          </p:cNvPr>
          <p:cNvSpPr txBox="1"/>
          <p:nvPr/>
        </p:nvSpPr>
        <p:spPr>
          <a:xfrm>
            <a:off x="1872640" y="465674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14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670AE-15F9-4881-9081-A91C46A4E3E1}"/>
              </a:ext>
            </a:extLst>
          </p:cNvPr>
          <p:cNvSpPr txBox="1"/>
          <p:nvPr/>
        </p:nvSpPr>
        <p:spPr>
          <a:xfrm>
            <a:off x="2589926" y="465674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</a:t>
            </a:r>
            <a:r>
              <a:rPr lang="en-US" sz="1800" b="1" dirty="0">
                <a:solidFill>
                  <a:schemeClr val="bg1"/>
                </a:solidFill>
              </a:rPr>
              <a:t>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AEF1A2-3B5B-4A66-BAA6-F9D887563B3B}"/>
              </a:ext>
            </a:extLst>
          </p:cNvPr>
          <p:cNvSpPr txBox="1"/>
          <p:nvPr/>
        </p:nvSpPr>
        <p:spPr>
          <a:xfrm>
            <a:off x="3160956" y="46567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12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FFCFB-CA52-4B8D-B2F0-EA6305FEC306}"/>
              </a:ext>
            </a:extLst>
          </p:cNvPr>
          <p:cNvSpPr txBox="1"/>
          <p:nvPr/>
        </p:nvSpPr>
        <p:spPr>
          <a:xfrm>
            <a:off x="4007318" y="4656746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{3,5,12,</a:t>
            </a:r>
            <a:r>
              <a:rPr lang="en-US" sz="1800" b="1" dirty="0">
                <a:solidFill>
                  <a:schemeClr val="bg1"/>
                </a:solidFill>
              </a:rPr>
              <a:t>15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ECA39-8090-4639-8FA5-9721E9EA4E5B}"/>
              </a:ext>
            </a:extLst>
          </p:cNvPr>
          <p:cNvSpPr txBox="1"/>
          <p:nvPr/>
        </p:nvSpPr>
        <p:spPr>
          <a:xfrm>
            <a:off x="5157578" y="465674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</a:t>
            </a:r>
            <a:r>
              <a:rPr lang="en-US" sz="1800" b="1" dirty="0">
                <a:solidFill>
                  <a:schemeClr val="bg1"/>
                </a:solidFill>
              </a:rPr>
              <a:t>7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903E8-BBBA-4FB2-8028-CCEF6737BD35}"/>
              </a:ext>
            </a:extLst>
          </p:cNvPr>
          <p:cNvSpPr txBox="1"/>
          <p:nvPr/>
        </p:nvSpPr>
        <p:spPr>
          <a:xfrm>
            <a:off x="5925740" y="46567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</a:t>
            </a:r>
            <a:r>
              <a:rPr lang="en-US" sz="1800" b="1" dirty="0">
                <a:solidFill>
                  <a:schemeClr val="bg1"/>
                </a:solidFill>
              </a:rPr>
              <a:t>8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B75D6-A722-4E9C-8408-C1A27175C67C}"/>
              </a:ext>
            </a:extLst>
          </p:cNvPr>
          <p:cNvSpPr txBox="1"/>
          <p:nvPr/>
        </p:nvSpPr>
        <p:spPr>
          <a:xfrm>
            <a:off x="6822700" y="465674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</a:t>
            </a:r>
            <a:r>
              <a:rPr lang="en-US" sz="1800" b="1" dirty="0">
                <a:solidFill>
                  <a:schemeClr val="bg1"/>
                </a:solidFill>
              </a:rPr>
              <a:t>9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6B8141-5133-460C-A362-38DF7A23A55E}"/>
              </a:ext>
            </a:extLst>
          </p:cNvPr>
          <p:cNvSpPr txBox="1"/>
          <p:nvPr/>
        </p:nvSpPr>
        <p:spPr>
          <a:xfrm>
            <a:off x="9357190" y="465674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{3,5,7,8,9,</a:t>
            </a:r>
            <a:r>
              <a:rPr lang="en-US" sz="1800" b="1" dirty="0">
                <a:solidFill>
                  <a:schemeClr val="bg1"/>
                </a:solidFill>
              </a:rPr>
              <a:t>10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05EAB-2E2E-4BB3-9947-E80EF9BBA9AD}"/>
              </a:ext>
            </a:extLst>
          </p:cNvPr>
          <p:cNvSpPr txBox="1"/>
          <p:nvPr/>
        </p:nvSpPr>
        <p:spPr>
          <a:xfrm>
            <a:off x="10793802" y="4656746"/>
            <a:ext cx="94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{</a:t>
            </a:r>
            <a:r>
              <a:rPr lang="en-US" sz="1800" b="1" dirty="0">
                <a:solidFill>
                  <a:schemeClr val="bg1"/>
                </a:solidFill>
              </a:rPr>
              <a:t>1</a:t>
            </a:r>
            <a:r>
              <a:rPr lang="en-US" sz="1800" dirty="0">
                <a:solidFill>
                  <a:schemeClr val="bg1"/>
                </a:solidFill>
              </a:rPr>
              <a:t>}</a:t>
            </a:r>
            <a:endParaRPr lang="bg-BG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9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6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795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76810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1811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3, 14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2639774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536270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35798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6134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452768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88012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3, 5, 12, 15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547626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89151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6399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07761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7355628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35570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83042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111987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89AE748-B5F1-47DE-8C68-5A12F816EBAD}"/>
              </a:ext>
            </a:extLst>
          </p:cNvPr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12826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9218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79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0167196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26789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25908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962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458674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3340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D35C7E-46DC-42CF-9595-847BDB48245E}"/>
              </a:ext>
            </a:extLst>
          </p:cNvPr>
          <p:cNvGrpSpPr/>
          <p:nvPr/>
        </p:nvGrpSpPr>
        <p:grpSpPr>
          <a:xfrm>
            <a:off x="11123612" y="2201679"/>
            <a:ext cx="304800" cy="3104918"/>
            <a:chOff x="836612" y="2201679"/>
            <a:chExt cx="304800" cy="3104918"/>
          </a:xfrm>
        </p:grpSpPr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E402D46B-F98D-40AB-B38B-C966D00892D7}"/>
                </a:ext>
              </a:extLst>
            </p:cNvPr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46B4A9A5-A018-434F-9A01-238853A26BF5}"/>
                </a:ext>
              </a:extLst>
            </p:cNvPr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EEF4C84-256B-4C99-8445-ED2FDA5E58AA}"/>
                </a:ext>
              </a:extLst>
            </p:cNvPr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</p:grpSp>
    </p:spTree>
    <p:extLst>
      <p:ext uri="{BB962C8B-B14F-4D97-AF65-F5344CB8AC3E}">
        <p14:creationId xmlns:p14="http://schemas.microsoft.com/office/powerpoint/2010/main" val="374140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2766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E238C3A-3C2B-48FA-838D-3C4A44978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6561" y="3737148"/>
            <a:ext cx="479701" cy="479701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7812" y="3737148"/>
            <a:ext cx="479701" cy="479701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33738CC6-104A-4BB8-BD1A-AA093F453A23}"/>
              </a:ext>
            </a:extLst>
          </p:cNvPr>
          <p:cNvSpPr/>
          <p:nvPr/>
        </p:nvSpPr>
        <p:spPr>
          <a:xfrm rot="10800000">
            <a:off x="10179139" y="2971800"/>
            <a:ext cx="304800" cy="278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52300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int[]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for 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36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76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72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0179139" y="2997650"/>
            <a:ext cx="304800" cy="203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193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73129">
            <a:off x="9372592" y="2684165"/>
            <a:ext cx="304800" cy="2562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63184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8304212" y="297180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55177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332671">
            <a:off x="7875317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49681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7356342" y="2982341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74070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Fibonacci</a:t>
            </a:r>
            <a:endParaRPr lang="bg-B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E0E30A-7EFB-4861-A898-7CD84093B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68" y="182880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3CAF9-F720-4C36-8759-71E57A2011EF}"/>
              </a:ext>
            </a:extLst>
          </p:cNvPr>
          <p:cNvCxnSpPr>
            <a:cxnSpLocks noChangeShapeType="1"/>
            <a:stCxn id="10" idx="7"/>
          </p:cNvCxnSpPr>
          <p:nvPr/>
        </p:nvCxnSpPr>
        <p:spPr bwMode="auto">
          <a:xfrm flipV="1">
            <a:off x="5157888" y="249900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D74DE-F276-41D8-BFBD-04293AFDB48B}"/>
              </a:ext>
            </a:extLst>
          </p:cNvPr>
          <p:cNvCxnSpPr>
            <a:cxnSpLocks noChangeShapeType="1"/>
            <a:endCxn id="11" idx="1"/>
          </p:cNvCxnSpPr>
          <p:nvPr/>
        </p:nvCxnSpPr>
        <p:spPr bwMode="auto">
          <a:xfrm>
            <a:off x="6663609" y="249900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A22D01-952C-4191-A383-0FA46793A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686" y="281961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666AF-5021-4E1A-8959-2669C707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2" y="282814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3F10C4-2C0B-4908-B556-95CEB25A4A96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V="1">
            <a:off x="3967521" y="343914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97624-0D87-4E78-AC32-3749C5C3870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5157888" y="343914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686E25-A94B-4BC7-9F8C-C65E7880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212" y="390562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AC43-05ED-4A8B-AF31-6A277C778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31" y="390102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60B6F8C-F474-4B6A-9659-B2F168531327}"/>
              </a:ext>
            </a:extLst>
          </p:cNvPr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name="adj1" fmla="val 32385"/>
              <a:gd name="adj2" fmla="val 63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29080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9436438">
            <a:off x="6934496" y="2980203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217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6399212" y="2978780"/>
            <a:ext cx="304800" cy="2043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9833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7668605">
            <a:off x="5197675" y="2433251"/>
            <a:ext cx="304800" cy="30874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169153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3579812" y="2946547"/>
            <a:ext cx="304800" cy="20826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20975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8563972">
            <a:off x="2775945" y="2723887"/>
            <a:ext cx="304800" cy="24812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313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9812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/>
        </p:nvGraphicFramePr>
        <p:xfrm>
          <a:off x="455612" y="12954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/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>
            <a:off x="1789112" y="2957482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14111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043D7-835A-4ADC-B1EF-C6ED2F7E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Reconstructing LIS - Right-Most Solution</a:t>
            </a:r>
            <a:endParaRPr lang="bg-BG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D0C34A-A3F2-43FB-80FF-9526451130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612" y="25649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seq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8108DB-3F69-4012-BF13-B1B8505C16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3860351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140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len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36C3EC9-42A8-4FB6-BD4B-25D051810F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1012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10, 9, 8, 7, 5, 3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453FB3-5ACE-428C-B612-16C7C9EAF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8412" y="5105400"/>
          <a:ext cx="1128480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806800">
                  <a:extLst>
                    <a:ext uri="{9D8B030D-6E8A-4147-A177-3AD203B41FA5}">
                      <a16:colId xmlns:a16="http://schemas.microsoft.com/office/drawing/2014/main" val="190886143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09934367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797649419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724079112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261882580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618110247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114769251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4041848055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030704474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  <a:gridCol w="940400">
                  <a:extLst>
                    <a:ext uri="{9D8B030D-6E8A-4147-A177-3AD203B41FA5}">
                      <a16:colId xmlns:a16="http://schemas.microsoft.com/office/drawing/2014/main" val="3676317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index</a:t>
                      </a:r>
                      <a:endParaRPr lang="bg-BG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6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prev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[]</a:t>
                      </a:r>
                      <a:endParaRPr lang="bg-BG" sz="21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551660A-FB21-49FB-8451-4C6589C539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0879" y="1741348"/>
            <a:ext cx="479701" cy="47970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D134E593-7D9C-42A5-8917-6F185BAF9020}"/>
              </a:ext>
            </a:extLst>
          </p:cNvPr>
          <p:cNvSpPr/>
          <p:nvPr/>
        </p:nvSpPr>
        <p:spPr>
          <a:xfrm rot="16200000">
            <a:off x="5911071" y="945341"/>
            <a:ext cx="304800" cy="20717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A35DAA-FB95-4E68-A4D4-CC1999ED45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04130" y="1752600"/>
          <a:ext cx="2971800" cy="457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6009359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72067423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b="1" noProof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LIS</a:t>
                      </a:r>
                      <a:endParaRPr lang="bg-BG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3, 5, 7, 8, 9, 10</a:t>
                      </a:r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7842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151A05-2B6C-40C7-9B3A-8E1D4050D13E}"/>
              </a:ext>
            </a:extLst>
          </p:cNvPr>
          <p:cNvSpPr txBox="1"/>
          <p:nvPr/>
        </p:nvSpPr>
        <p:spPr>
          <a:xfrm>
            <a:off x="5027612" y="1457980"/>
            <a:ext cx="207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1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with Previous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Restoring LIS Elements </a:t>
            </a:r>
            <a:r>
              <a:rPr lang="en-US" dirty="0">
                <a:sym typeface="Wingdings" panose="05000000000000000000" pitchFamily="2" charset="2"/>
              </a:rPr>
              <a:t>– Source 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var 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while (lastIndex != -1)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longestSeq.Add(seq[lastIndex]);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  lastIndex = prev[lastIndex];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}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longestSeq.Reverse();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/>
              <a:t>  return longestSeq.ToArray();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71830A-DAC7-47AE-9171-7C694BE8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Down/Right Sum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D4EBB-0421-418C-9BC9-7B64593EE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Sum in Matrix of Numbers</a:t>
            </a:r>
            <a:endParaRPr lang="bg-B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D7B84-0F05-471C-81AB-B801277BEC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106606-4097-4811-AD9B-AD4A0A1F18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3212" y="1447800"/>
          <a:ext cx="3962399" cy="3351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3694" marR="83694" marT="41847" marB="41847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7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 marL="83694" marR="83694" marT="41847" marB="41847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3694" marR="83694" marT="41847" marB="41847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34656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8982</Words>
  <Application>Microsoft Office PowerPoint</Application>
  <PresentationFormat>Custom</PresentationFormat>
  <Paragraphs>6211</Paragraphs>
  <Slides>166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2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Have a Question?</vt:lpstr>
      <vt:lpstr>Dynamic Programming</vt:lpstr>
      <vt:lpstr>Fibonacci Sequence</vt:lpstr>
      <vt:lpstr>Example: Fibonacci Sequence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Memoization</vt:lpstr>
      <vt:lpstr>Fibonacci Sequence with DP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Top Down vs Bottom Up</vt:lpstr>
      <vt:lpstr>Fibonacci Sequence</vt:lpstr>
      <vt:lpstr>Fibonacci</vt:lpstr>
      <vt:lpstr>Fibonacci</vt:lpstr>
      <vt:lpstr>Fibonacci</vt:lpstr>
      <vt:lpstr>Fibonacci</vt:lpstr>
      <vt:lpstr>Compare Fibonacci Solutions</vt:lpstr>
      <vt:lpstr>Longest Increasing Subsequence</vt:lpstr>
      <vt:lpstr>Longest Increasing Subsequence (LIS)</vt:lpstr>
      <vt:lpstr>LIS Optimal Substructure</vt:lpstr>
      <vt:lpstr>Optimal Sub-Structure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LIS – Optimal SS</vt:lpstr>
      <vt:lpstr>Memoization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Longest Increasing Subsequence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</vt:lpstr>
      <vt:lpstr>Reconstructing LIS - Right-Most Solution</vt:lpstr>
      <vt:lpstr>Calculating LIS – Source Code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Reconstructing LIS - Right-Most Solution</vt:lpstr>
      <vt:lpstr>Calculating LIS with Previous – Source Code</vt:lpstr>
      <vt:lpstr>Restoring LIS Elements – Source Code</vt:lpstr>
      <vt:lpstr>Move Down/Right Sum</vt:lpstr>
      <vt:lpstr>"Move Down / Right Sum" Problem</vt:lpstr>
      <vt:lpstr>Move D/R Optimal Substructure</vt:lpstr>
      <vt:lpstr>Move Down/Right</vt:lpstr>
      <vt:lpstr>Move Down/Right</vt:lpstr>
      <vt:lpstr>Move Down/Right</vt:lpstr>
      <vt:lpstr>Move Down/Right</vt:lpstr>
      <vt:lpstr>Move Down/Right</vt:lpstr>
      <vt:lpstr>Move Down/Right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Building the DP Matrix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Finding the Path</vt:lpstr>
      <vt:lpstr>"Move Down / Right Sum" – Solution</vt:lpstr>
      <vt:lpstr>Rod Cutting Problem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</vt:lpstr>
      <vt:lpstr>Rod Cutting – Reconstructing Solution</vt:lpstr>
      <vt:lpstr>Rod Cutting – Recursive Solution</vt:lpstr>
      <vt:lpstr>Rod Cutting – Iterative Solution</vt:lpstr>
      <vt:lpstr>Rod Cutting – Reconstructing Solution</vt:lpstr>
      <vt:lpstr>Summary</vt:lpstr>
      <vt:lpstr>Dynamic Programming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Course Instances - https://softuni.bg/opencourses/algorithms</dc:description>
  <cp:lastModifiedBy/>
  <cp:revision>1</cp:revision>
  <dcterms:created xsi:type="dcterms:W3CDTF">2014-01-02T17:00:34Z</dcterms:created>
  <dcterms:modified xsi:type="dcterms:W3CDTF">2017-07-17T14:45:55Z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